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image85.jpg" ContentType="image/jpeg"/>
  <Override PartName="/ppt/media/image86.jpg" ContentType="image/jpeg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8" r:id="rId18"/>
    <p:sldId id="273" r:id="rId19"/>
    <p:sldId id="274" r:id="rId20"/>
    <p:sldId id="275" r:id="rId21"/>
    <p:sldId id="276" r:id="rId22"/>
    <p:sldId id="277" r:id="rId2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A8E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2E6C9D-0DC5-490E-9995-5EB570555CCB}" v="16" dt="2025-04-07T10:45:52.980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7644" autoAdjust="0"/>
    <p:restoredTop sz="94669"/>
  </p:normalViewPr>
  <p:slideViewPr>
    <p:cSldViewPr>
      <p:cViewPr varScale="1">
        <p:scale>
          <a:sx n="96" d="100"/>
          <a:sy n="96" d="100"/>
        </p:scale>
        <p:origin x="78" y="115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E Danny" userId="33950e49-8df4-4509-bb3b-5ae9ae83dcb8" providerId="ADAL" clId="{2AD9F4AD-9028-4401-BAEF-4C9DEC662F54}"/>
    <pc:docChg chg="modSld">
      <pc:chgData name="LEE Danny" userId="33950e49-8df4-4509-bb3b-5ae9ae83dcb8" providerId="ADAL" clId="{2AD9F4AD-9028-4401-BAEF-4C9DEC662F54}" dt="2023-02-15T10:43:50.911" v="18" actId="20577"/>
      <pc:docMkLst>
        <pc:docMk/>
      </pc:docMkLst>
      <pc:sldChg chg="modSp mod">
        <pc:chgData name="LEE Danny" userId="33950e49-8df4-4509-bb3b-5ae9ae83dcb8" providerId="ADAL" clId="{2AD9F4AD-9028-4401-BAEF-4C9DEC662F54}" dt="2023-02-15T10:43:50.911" v="18" actId="20577"/>
        <pc:sldMkLst>
          <pc:docMk/>
          <pc:sldMk cId="0" sldId="259"/>
        </pc:sldMkLst>
      </pc:sldChg>
    </pc:docChg>
  </pc:docChgLst>
  <pc:docChgLst>
    <pc:chgData name="LEE Danny" userId="33950e49-8df4-4509-bb3b-5ae9ae83dcb8" providerId="ADAL" clId="{6695DB68-DBE8-4BC6-905A-178AE3DE9816}"/>
    <pc:docChg chg="modSld">
      <pc:chgData name="LEE Danny" userId="33950e49-8df4-4509-bb3b-5ae9ae83dcb8" providerId="ADAL" clId="{6695DB68-DBE8-4BC6-905A-178AE3DE9816}" dt="2023-08-07T01:45:49.540" v="3" actId="20577"/>
      <pc:docMkLst>
        <pc:docMk/>
      </pc:docMkLst>
      <pc:sldChg chg="modSp mod">
        <pc:chgData name="LEE Danny" userId="33950e49-8df4-4509-bb3b-5ae9ae83dcb8" providerId="ADAL" clId="{6695DB68-DBE8-4BC6-905A-178AE3DE9816}" dt="2023-08-07T01:45:41.914" v="1" actId="20577"/>
        <pc:sldMkLst>
          <pc:docMk/>
          <pc:sldMk cId="0" sldId="259"/>
        </pc:sldMkLst>
      </pc:sldChg>
      <pc:sldChg chg="modSp mod">
        <pc:chgData name="LEE Danny" userId="33950e49-8df4-4509-bb3b-5ae9ae83dcb8" providerId="ADAL" clId="{6695DB68-DBE8-4BC6-905A-178AE3DE9816}" dt="2023-08-07T01:45:49.540" v="3" actId="20577"/>
        <pc:sldMkLst>
          <pc:docMk/>
          <pc:sldMk cId="0" sldId="260"/>
        </pc:sldMkLst>
      </pc:sldChg>
    </pc:docChg>
  </pc:docChgLst>
  <pc:docChgLst>
    <pc:chgData name="LEE Danny" userId="33950e49-8df4-4509-bb3b-5ae9ae83dcb8" providerId="ADAL" clId="{6C04F4DC-5558-4D42-BDDD-700216792565}"/>
    <pc:docChg chg="modSld">
      <pc:chgData name="LEE Danny" userId="33950e49-8df4-4509-bb3b-5ae9ae83dcb8" providerId="ADAL" clId="{6C04F4DC-5558-4D42-BDDD-700216792565}" dt="2022-12-08T01:36:38.764" v="12" actId="108"/>
      <pc:docMkLst>
        <pc:docMk/>
      </pc:docMkLst>
      <pc:sldChg chg="modSp mod">
        <pc:chgData name="LEE Danny" userId="33950e49-8df4-4509-bb3b-5ae9ae83dcb8" providerId="ADAL" clId="{6C04F4DC-5558-4D42-BDDD-700216792565}" dt="2022-12-08T01:36:38.764" v="12" actId="108"/>
        <pc:sldMkLst>
          <pc:docMk/>
          <pc:sldMk cId="0" sldId="263"/>
        </pc:sldMkLst>
      </pc:sldChg>
    </pc:docChg>
  </pc:docChgLst>
  <pc:docChgLst>
    <pc:chgData name="LEE Danny" userId="33950e49-8df4-4509-bb3b-5ae9ae83dcb8" providerId="ADAL" clId="{71A618F6-EDF4-4E93-A20D-95D69CC8E628}"/>
    <pc:docChg chg="undo custSel modSld">
      <pc:chgData name="LEE Danny" userId="33950e49-8df4-4509-bb3b-5ae9ae83dcb8" providerId="ADAL" clId="{71A618F6-EDF4-4E93-A20D-95D69CC8E628}" dt="2024-01-19T06:28:58.830" v="445" actId="20577"/>
      <pc:docMkLst>
        <pc:docMk/>
      </pc:docMkLst>
      <pc:sldChg chg="modSp mod">
        <pc:chgData name="LEE Danny" userId="33950e49-8df4-4509-bb3b-5ae9ae83dcb8" providerId="ADAL" clId="{71A618F6-EDF4-4E93-A20D-95D69CC8E628}" dt="2024-01-11T03:31:34.819" v="266" actId="20577"/>
        <pc:sldMkLst>
          <pc:docMk/>
          <pc:sldMk cId="0" sldId="256"/>
        </pc:sldMkLst>
      </pc:sldChg>
      <pc:sldChg chg="addSp delSp modSp mod">
        <pc:chgData name="LEE Danny" userId="33950e49-8df4-4509-bb3b-5ae9ae83dcb8" providerId="ADAL" clId="{71A618F6-EDF4-4E93-A20D-95D69CC8E628}" dt="2024-01-19T06:28:58.830" v="445" actId="20577"/>
        <pc:sldMkLst>
          <pc:docMk/>
          <pc:sldMk cId="0" sldId="259"/>
        </pc:sldMkLst>
      </pc:sldChg>
      <pc:sldChg chg="addSp delSp modSp mod">
        <pc:chgData name="LEE Danny" userId="33950e49-8df4-4509-bb3b-5ae9ae83dcb8" providerId="ADAL" clId="{71A618F6-EDF4-4E93-A20D-95D69CC8E628}" dt="2024-01-19T06:21:36.858" v="440" actId="6549"/>
        <pc:sldMkLst>
          <pc:docMk/>
          <pc:sldMk cId="0" sldId="260"/>
        </pc:sldMkLst>
      </pc:sldChg>
      <pc:sldChg chg="modSp mod">
        <pc:chgData name="LEE Danny" userId="33950e49-8df4-4509-bb3b-5ae9ae83dcb8" providerId="ADAL" clId="{71A618F6-EDF4-4E93-A20D-95D69CC8E628}" dt="2024-01-11T09:34:27.827" v="325" actId="20577"/>
        <pc:sldMkLst>
          <pc:docMk/>
          <pc:sldMk cId="0" sldId="265"/>
        </pc:sldMkLst>
      </pc:sldChg>
      <pc:sldChg chg="modSp mod">
        <pc:chgData name="LEE Danny" userId="33950e49-8df4-4509-bb3b-5ae9ae83dcb8" providerId="ADAL" clId="{71A618F6-EDF4-4E93-A20D-95D69CC8E628}" dt="2024-01-11T09:34:49.273" v="331" actId="20577"/>
        <pc:sldMkLst>
          <pc:docMk/>
          <pc:sldMk cId="0" sldId="266"/>
        </pc:sldMkLst>
      </pc:sldChg>
      <pc:sldChg chg="modSp mod">
        <pc:chgData name="LEE Danny" userId="33950e49-8df4-4509-bb3b-5ae9ae83dcb8" providerId="ADAL" clId="{71A618F6-EDF4-4E93-A20D-95D69CC8E628}" dt="2024-01-19T04:15:23.529" v="341" actId="20577"/>
        <pc:sldMkLst>
          <pc:docMk/>
          <pc:sldMk cId="0" sldId="267"/>
        </pc:sldMkLst>
      </pc:sldChg>
      <pc:sldChg chg="addSp delSp modSp mod">
        <pc:chgData name="LEE Danny" userId="33950e49-8df4-4509-bb3b-5ae9ae83dcb8" providerId="ADAL" clId="{71A618F6-EDF4-4E93-A20D-95D69CC8E628}" dt="2024-01-11T04:40:58.755" v="323" actId="20577"/>
        <pc:sldMkLst>
          <pc:docMk/>
          <pc:sldMk cId="0" sldId="270"/>
        </pc:sldMkLst>
      </pc:sldChg>
      <pc:sldChg chg="modSp mod">
        <pc:chgData name="LEE Danny" userId="33950e49-8df4-4509-bb3b-5ae9ae83dcb8" providerId="ADAL" clId="{71A618F6-EDF4-4E93-A20D-95D69CC8E628}" dt="2024-01-11T09:34:59.549" v="333" actId="20577"/>
        <pc:sldMkLst>
          <pc:docMk/>
          <pc:sldMk cId="0" sldId="273"/>
        </pc:sldMkLst>
      </pc:sldChg>
      <pc:sldChg chg="modSp mod">
        <pc:chgData name="LEE Danny" userId="33950e49-8df4-4509-bb3b-5ae9ae83dcb8" providerId="ADAL" clId="{71A618F6-EDF4-4E93-A20D-95D69CC8E628}" dt="2024-01-10T09:41:53.158" v="251" actId="20577"/>
        <pc:sldMkLst>
          <pc:docMk/>
          <pc:sldMk cId="0" sldId="274"/>
        </pc:sldMkLst>
      </pc:sldChg>
      <pc:sldChg chg="addSp delSp modSp mod">
        <pc:chgData name="LEE Danny" userId="33950e49-8df4-4509-bb3b-5ae9ae83dcb8" providerId="ADAL" clId="{71A618F6-EDF4-4E93-A20D-95D69CC8E628}" dt="2024-01-10T10:05:37.462" v="263"/>
        <pc:sldMkLst>
          <pc:docMk/>
          <pc:sldMk cId="0" sldId="275"/>
        </pc:sldMkLst>
      </pc:sldChg>
      <pc:sldChg chg="addSp delSp modSp mod">
        <pc:chgData name="LEE Danny" userId="33950e49-8df4-4509-bb3b-5ae9ae83dcb8" providerId="ADAL" clId="{71A618F6-EDF4-4E93-A20D-95D69CC8E628}" dt="2024-01-19T04:29:50.890" v="411" actId="14100"/>
        <pc:sldMkLst>
          <pc:docMk/>
          <pc:sldMk cId="0" sldId="277"/>
        </pc:sldMkLst>
      </pc:sldChg>
    </pc:docChg>
  </pc:docChgLst>
  <pc:docChgLst>
    <pc:chgData name="LEE Danny" userId="33950e49-8df4-4509-bb3b-5ae9ae83dcb8" providerId="ADAL" clId="{8721D1D7-5930-4BA3-A790-1E2DF174BF7E}"/>
    <pc:docChg chg="undo custSel modSld">
      <pc:chgData name="LEE Danny" userId="33950e49-8df4-4509-bb3b-5ae9ae83dcb8" providerId="ADAL" clId="{8721D1D7-5930-4BA3-A790-1E2DF174BF7E}" dt="2022-12-09T03:12:38.096" v="13" actId="20577"/>
      <pc:docMkLst>
        <pc:docMk/>
      </pc:docMkLst>
      <pc:sldChg chg="modSp mod">
        <pc:chgData name="LEE Danny" userId="33950e49-8df4-4509-bb3b-5ae9ae83dcb8" providerId="ADAL" clId="{8721D1D7-5930-4BA3-A790-1E2DF174BF7E}" dt="2022-12-09T02:39:00.514" v="4"/>
        <pc:sldMkLst>
          <pc:docMk/>
          <pc:sldMk cId="0" sldId="262"/>
        </pc:sldMkLst>
      </pc:sldChg>
      <pc:sldChg chg="modSp mod">
        <pc:chgData name="LEE Danny" userId="33950e49-8df4-4509-bb3b-5ae9ae83dcb8" providerId="ADAL" clId="{8721D1D7-5930-4BA3-A790-1E2DF174BF7E}" dt="2022-12-09T03:12:38.096" v="13" actId="20577"/>
        <pc:sldMkLst>
          <pc:docMk/>
          <pc:sldMk cId="0" sldId="270"/>
        </pc:sldMkLst>
      </pc:sldChg>
    </pc:docChg>
  </pc:docChgLst>
  <pc:docChgLst>
    <pc:chgData name="LEE Danny" userId="33950e49-8df4-4509-bb3b-5ae9ae83dcb8" providerId="ADAL" clId="{B58253DA-D840-4C6E-81FF-C8A5125AA18B}"/>
    <pc:docChg chg="undo custSel modSld">
      <pc:chgData name="LEE Danny" userId="33950e49-8df4-4509-bb3b-5ae9ae83dcb8" providerId="ADAL" clId="{B58253DA-D840-4C6E-81FF-C8A5125AA18B}" dt="2022-11-04T06:35:46.469" v="138" actId="1076"/>
      <pc:docMkLst>
        <pc:docMk/>
      </pc:docMkLst>
      <pc:sldChg chg="modSp mod">
        <pc:chgData name="LEE Danny" userId="33950e49-8df4-4509-bb3b-5ae9ae83dcb8" providerId="ADAL" clId="{B58253DA-D840-4C6E-81FF-C8A5125AA18B}" dt="2022-11-04T04:13:42.569" v="79" actId="20577"/>
        <pc:sldMkLst>
          <pc:docMk/>
          <pc:sldMk cId="0" sldId="256"/>
        </pc:sldMkLst>
      </pc:sldChg>
      <pc:sldChg chg="modSp mod">
        <pc:chgData name="LEE Danny" userId="33950e49-8df4-4509-bb3b-5ae9ae83dcb8" providerId="ADAL" clId="{B58253DA-D840-4C6E-81FF-C8A5125AA18B}" dt="2022-11-04T06:35:46.469" v="138" actId="1076"/>
        <pc:sldMkLst>
          <pc:docMk/>
          <pc:sldMk cId="0" sldId="259"/>
        </pc:sldMkLst>
      </pc:sldChg>
      <pc:sldChg chg="modSp mod">
        <pc:chgData name="LEE Danny" userId="33950e49-8df4-4509-bb3b-5ae9ae83dcb8" providerId="ADAL" clId="{B58253DA-D840-4C6E-81FF-C8A5125AA18B}" dt="2022-11-04T06:31:51.483" v="112"/>
        <pc:sldMkLst>
          <pc:docMk/>
          <pc:sldMk cId="0" sldId="262"/>
        </pc:sldMkLst>
      </pc:sldChg>
      <pc:sldChg chg="addSp delSp modSp mod">
        <pc:chgData name="LEE Danny" userId="33950e49-8df4-4509-bb3b-5ae9ae83dcb8" providerId="ADAL" clId="{B58253DA-D840-4C6E-81FF-C8A5125AA18B}" dt="2022-11-04T05:01:22.374" v="98"/>
        <pc:sldMkLst>
          <pc:docMk/>
          <pc:sldMk cId="0" sldId="263"/>
        </pc:sldMkLst>
      </pc:sldChg>
      <pc:sldChg chg="addSp delSp modSp mod">
        <pc:chgData name="LEE Danny" userId="33950e49-8df4-4509-bb3b-5ae9ae83dcb8" providerId="ADAL" clId="{B58253DA-D840-4C6E-81FF-C8A5125AA18B}" dt="2022-11-04T05:00:06.320" v="96" actId="478"/>
        <pc:sldMkLst>
          <pc:docMk/>
          <pc:sldMk cId="0" sldId="269"/>
        </pc:sldMkLst>
      </pc:sldChg>
      <pc:sldChg chg="addSp delSp modSp mod">
        <pc:chgData name="LEE Danny" userId="33950e49-8df4-4509-bb3b-5ae9ae83dcb8" providerId="ADAL" clId="{B58253DA-D840-4C6E-81FF-C8A5125AA18B}" dt="2022-11-04T04:57:52.617" v="81"/>
        <pc:sldMkLst>
          <pc:docMk/>
          <pc:sldMk cId="0" sldId="276"/>
        </pc:sldMkLst>
      </pc:sldChg>
    </pc:docChg>
  </pc:docChgLst>
  <pc:docChgLst>
    <pc:chgData name="LEE Danny" userId="33950e49-8df4-4509-bb3b-5ae9ae83dcb8" providerId="ADAL" clId="{7BF8B350-1F5A-4B19-8BBC-7FC8B9A81D16}"/>
    <pc:docChg chg="modSld">
      <pc:chgData name="LEE Danny" userId="33950e49-8df4-4509-bb3b-5ae9ae83dcb8" providerId="ADAL" clId="{7BF8B350-1F5A-4B19-8BBC-7FC8B9A81D16}" dt="2022-11-30T11:23:00.828" v="32" actId="20577"/>
      <pc:docMkLst>
        <pc:docMk/>
      </pc:docMkLst>
      <pc:sldChg chg="modSp mod">
        <pc:chgData name="LEE Danny" userId="33950e49-8df4-4509-bb3b-5ae9ae83dcb8" providerId="ADAL" clId="{7BF8B350-1F5A-4B19-8BBC-7FC8B9A81D16}" dt="2022-11-30T11:23:00.828" v="32" actId="20577"/>
        <pc:sldMkLst>
          <pc:docMk/>
          <pc:sldMk cId="0" sldId="259"/>
        </pc:sldMkLst>
      </pc:sldChg>
    </pc:docChg>
  </pc:docChgLst>
  <pc:docChgLst>
    <pc:chgData name="LEE Danny" userId="33950e49-8df4-4509-bb3b-5ae9ae83dcb8" providerId="ADAL" clId="{662BE574-DC21-45C8-BEC0-6F4572E25AC1}"/>
    <pc:docChg chg="undo custSel modSld">
      <pc:chgData name="LEE Danny" userId="33950e49-8df4-4509-bb3b-5ae9ae83dcb8" providerId="ADAL" clId="{662BE574-DC21-45C8-BEC0-6F4572E25AC1}" dt="2023-02-23T07:43:06.657" v="23" actId="1076"/>
      <pc:docMkLst>
        <pc:docMk/>
      </pc:docMkLst>
      <pc:sldChg chg="modSp mod">
        <pc:chgData name="LEE Danny" userId="33950e49-8df4-4509-bb3b-5ae9ae83dcb8" providerId="ADAL" clId="{662BE574-DC21-45C8-BEC0-6F4572E25AC1}" dt="2023-02-23T02:15:13.985" v="21" actId="20577"/>
        <pc:sldMkLst>
          <pc:docMk/>
          <pc:sldMk cId="0" sldId="256"/>
        </pc:sldMkLst>
      </pc:sldChg>
      <pc:sldChg chg="modSp mod">
        <pc:chgData name="LEE Danny" userId="33950e49-8df4-4509-bb3b-5ae9ae83dcb8" providerId="ADAL" clId="{662BE574-DC21-45C8-BEC0-6F4572E25AC1}" dt="2023-02-23T02:00:42.280" v="14" actId="20577"/>
        <pc:sldMkLst>
          <pc:docMk/>
          <pc:sldMk cId="0" sldId="260"/>
        </pc:sldMkLst>
      </pc:sldChg>
      <pc:sldChg chg="modSp mod">
        <pc:chgData name="LEE Danny" userId="33950e49-8df4-4509-bb3b-5ae9ae83dcb8" providerId="ADAL" clId="{662BE574-DC21-45C8-BEC0-6F4572E25AC1}" dt="2023-02-23T07:43:06.657" v="23" actId="1076"/>
        <pc:sldMkLst>
          <pc:docMk/>
          <pc:sldMk cId="0" sldId="262"/>
        </pc:sldMkLst>
      </pc:sldChg>
    </pc:docChg>
  </pc:docChgLst>
  <pc:docChgLst>
    <pc:chgData name="LEE Danny" userId="33950e49-8df4-4509-bb3b-5ae9ae83dcb8" providerId="ADAL" clId="{35EF614D-2733-44FC-B4AE-879597F688DA}"/>
    <pc:docChg chg="modSld">
      <pc:chgData name="LEE Danny" userId="33950e49-8df4-4509-bb3b-5ae9ae83dcb8" providerId="ADAL" clId="{35EF614D-2733-44FC-B4AE-879597F688DA}" dt="2024-04-18T01:49:35.638" v="9" actId="20577"/>
      <pc:docMkLst>
        <pc:docMk/>
      </pc:docMkLst>
      <pc:sldChg chg="modSp mod">
        <pc:chgData name="LEE Danny" userId="33950e49-8df4-4509-bb3b-5ae9ae83dcb8" providerId="ADAL" clId="{35EF614D-2733-44FC-B4AE-879597F688DA}" dt="2024-04-18T01:49:35.638" v="9" actId="20577"/>
        <pc:sldMkLst>
          <pc:docMk/>
          <pc:sldMk cId="0" sldId="256"/>
        </pc:sldMkLst>
      </pc:sldChg>
      <pc:sldChg chg="modSp mod">
        <pc:chgData name="LEE Danny" userId="33950e49-8df4-4509-bb3b-5ae9ae83dcb8" providerId="ADAL" clId="{35EF614D-2733-44FC-B4AE-879597F688DA}" dt="2024-04-18T01:49:23.206" v="7" actId="20577"/>
        <pc:sldMkLst>
          <pc:docMk/>
          <pc:sldMk cId="0" sldId="259"/>
        </pc:sldMkLst>
      </pc:sldChg>
    </pc:docChg>
  </pc:docChgLst>
  <pc:docChgLst>
    <pc:chgData name="LEE Danny" userId="33950e49-8df4-4509-bb3b-5ae9ae83dcb8" providerId="ADAL" clId="{C01B1ADD-8AF8-40BB-A1EE-53EB011664F9}"/>
    <pc:docChg chg="undo custSel modSld">
      <pc:chgData name="LEE Danny" userId="33950e49-8df4-4509-bb3b-5ae9ae83dcb8" providerId="ADAL" clId="{C01B1ADD-8AF8-40BB-A1EE-53EB011664F9}" dt="2024-06-25T01:38:12.375" v="403" actId="20577"/>
      <pc:docMkLst>
        <pc:docMk/>
      </pc:docMkLst>
      <pc:sldChg chg="modSp mod">
        <pc:chgData name="LEE Danny" userId="33950e49-8df4-4509-bb3b-5ae9ae83dcb8" providerId="ADAL" clId="{C01B1ADD-8AF8-40BB-A1EE-53EB011664F9}" dt="2024-06-19T04:08:22.295" v="15" actId="20577"/>
        <pc:sldMkLst>
          <pc:docMk/>
          <pc:sldMk cId="0" sldId="256"/>
        </pc:sldMkLst>
      </pc:sldChg>
      <pc:sldChg chg="modSp mod">
        <pc:chgData name="LEE Danny" userId="33950e49-8df4-4509-bb3b-5ae9ae83dcb8" providerId="ADAL" clId="{C01B1ADD-8AF8-40BB-A1EE-53EB011664F9}" dt="2024-06-19T03:46:27.743" v="1" actId="20577"/>
        <pc:sldMkLst>
          <pc:docMk/>
          <pc:sldMk cId="0" sldId="260"/>
        </pc:sldMkLst>
      </pc:sldChg>
      <pc:sldChg chg="addSp delSp modSp mod">
        <pc:chgData name="LEE Danny" userId="33950e49-8df4-4509-bb3b-5ae9ae83dcb8" providerId="ADAL" clId="{C01B1ADD-8AF8-40BB-A1EE-53EB011664F9}" dt="2024-06-19T07:01:49.113" v="399" actId="1076"/>
        <pc:sldMkLst>
          <pc:docMk/>
          <pc:sldMk cId="0" sldId="263"/>
        </pc:sldMkLst>
      </pc:sldChg>
      <pc:sldChg chg="modSp mod">
        <pc:chgData name="LEE Danny" userId="33950e49-8df4-4509-bb3b-5ae9ae83dcb8" providerId="ADAL" clId="{C01B1ADD-8AF8-40BB-A1EE-53EB011664F9}" dt="2024-06-25T01:38:12.375" v="403" actId="20577"/>
        <pc:sldMkLst>
          <pc:docMk/>
          <pc:sldMk cId="0" sldId="273"/>
        </pc:sldMkLst>
      </pc:sldChg>
      <pc:sldChg chg="addSp delSp modSp mod">
        <pc:chgData name="LEE Danny" userId="33950e49-8df4-4509-bb3b-5ae9ae83dcb8" providerId="ADAL" clId="{C01B1ADD-8AF8-40BB-A1EE-53EB011664F9}" dt="2024-06-19T06:55:27.441" v="394"/>
        <pc:sldMkLst>
          <pc:docMk/>
          <pc:sldMk cId="0" sldId="274"/>
        </pc:sldMkLst>
      </pc:sldChg>
      <pc:sldChg chg="addSp delSp modSp mod">
        <pc:chgData name="LEE Danny" userId="33950e49-8df4-4509-bb3b-5ae9ae83dcb8" providerId="ADAL" clId="{C01B1ADD-8AF8-40BB-A1EE-53EB011664F9}" dt="2024-06-19T03:48:14.690" v="6"/>
        <pc:sldMkLst>
          <pc:docMk/>
          <pc:sldMk cId="0" sldId="275"/>
        </pc:sldMkLst>
      </pc:sldChg>
      <pc:sldChg chg="addSp delSp modSp mod">
        <pc:chgData name="LEE Danny" userId="33950e49-8df4-4509-bb3b-5ae9ae83dcb8" providerId="ADAL" clId="{C01B1ADD-8AF8-40BB-A1EE-53EB011664F9}" dt="2024-06-19T06:49:48.150" v="384" actId="167"/>
        <pc:sldMkLst>
          <pc:docMk/>
          <pc:sldMk cId="0" sldId="276"/>
        </pc:sldMkLst>
      </pc:sldChg>
    </pc:docChg>
  </pc:docChgLst>
  <pc:docChgLst>
    <pc:chgData name="LEE Danny" userId="33950e49-8df4-4509-bb3b-5ae9ae83dcb8" providerId="ADAL" clId="{04981CCB-7DB9-4886-AF19-5643D86A61E7}"/>
    <pc:docChg chg="modSld">
      <pc:chgData name="LEE Danny" userId="33950e49-8df4-4509-bb3b-5ae9ae83dcb8" providerId="ADAL" clId="{04981CCB-7DB9-4886-AF19-5643D86A61E7}" dt="2022-11-17T09:09:56.709" v="19" actId="20577"/>
      <pc:docMkLst>
        <pc:docMk/>
      </pc:docMkLst>
      <pc:sldChg chg="modSp mod">
        <pc:chgData name="LEE Danny" userId="33950e49-8df4-4509-bb3b-5ae9ae83dcb8" providerId="ADAL" clId="{04981CCB-7DB9-4886-AF19-5643D86A61E7}" dt="2022-11-17T09:09:22.944" v="7" actId="6549"/>
        <pc:sldMkLst>
          <pc:docMk/>
          <pc:sldMk cId="0" sldId="266"/>
        </pc:sldMkLst>
      </pc:sldChg>
      <pc:sldChg chg="modSp mod">
        <pc:chgData name="LEE Danny" userId="33950e49-8df4-4509-bb3b-5ae9ae83dcb8" providerId="ADAL" clId="{04981CCB-7DB9-4886-AF19-5643D86A61E7}" dt="2022-11-17T09:09:56.709" v="19" actId="20577"/>
        <pc:sldMkLst>
          <pc:docMk/>
          <pc:sldMk cId="0" sldId="267"/>
        </pc:sldMkLst>
      </pc:sldChg>
    </pc:docChg>
  </pc:docChgLst>
  <pc:docChgLst>
    <pc:chgData name="LEE Danny" userId="33950e49-8df4-4509-bb3b-5ae9ae83dcb8" providerId="ADAL" clId="{E52E6C9D-0DC5-490E-9995-5EB570555CCB}"/>
    <pc:docChg chg="undo custSel modSld">
      <pc:chgData name="LEE Danny" userId="33950e49-8df4-4509-bb3b-5ae9ae83dcb8" providerId="ADAL" clId="{E52E6C9D-0DC5-490E-9995-5EB570555CCB}" dt="2025-04-25T10:08:08.540" v="357" actId="20577"/>
      <pc:docMkLst>
        <pc:docMk/>
      </pc:docMkLst>
      <pc:sldChg chg="modSp mod">
        <pc:chgData name="LEE Danny" userId="33950e49-8df4-4509-bb3b-5ae9ae83dcb8" providerId="ADAL" clId="{E52E6C9D-0DC5-490E-9995-5EB570555CCB}" dt="2025-04-25T10:07:53.363" v="356" actId="20577"/>
        <pc:sldMkLst>
          <pc:docMk/>
          <pc:sldMk cId="0" sldId="256"/>
        </pc:sldMkLst>
        <pc:spChg chg="mod">
          <ac:chgData name="LEE Danny" userId="33950e49-8df4-4509-bb3b-5ae9ae83dcb8" providerId="ADAL" clId="{E52E6C9D-0DC5-490E-9995-5EB570555CCB}" dt="2025-04-25T10:07:53.363" v="356" actId="20577"/>
          <ac:spMkLst>
            <pc:docMk/>
            <pc:sldMk cId="0" sldId="256"/>
            <ac:spMk id="6" creationId="{00000000-0000-0000-0000-000000000000}"/>
          </ac:spMkLst>
        </pc:spChg>
      </pc:sldChg>
      <pc:sldChg chg="modSp mod">
        <pc:chgData name="LEE Danny" userId="33950e49-8df4-4509-bb3b-5ae9ae83dcb8" providerId="ADAL" clId="{E52E6C9D-0DC5-490E-9995-5EB570555CCB}" dt="2025-04-07T08:47:47.397" v="156" actId="6549"/>
        <pc:sldMkLst>
          <pc:docMk/>
          <pc:sldMk cId="0" sldId="259"/>
        </pc:sldMkLst>
        <pc:spChg chg="mod">
          <ac:chgData name="LEE Danny" userId="33950e49-8df4-4509-bb3b-5ae9ae83dcb8" providerId="ADAL" clId="{E52E6C9D-0DC5-490E-9995-5EB570555CCB}" dt="2025-04-07T08:47:47.397" v="156" actId="6549"/>
          <ac:spMkLst>
            <pc:docMk/>
            <pc:sldMk cId="0" sldId="259"/>
            <ac:spMk id="12" creationId="{00000000-0000-0000-0000-000000000000}"/>
          </ac:spMkLst>
        </pc:spChg>
      </pc:sldChg>
      <pc:sldChg chg="addSp delSp modSp mod">
        <pc:chgData name="LEE Danny" userId="33950e49-8df4-4509-bb3b-5ae9ae83dcb8" providerId="ADAL" clId="{E52E6C9D-0DC5-490E-9995-5EB570555CCB}" dt="2025-04-07T09:28:28.415" v="201" actId="1076"/>
        <pc:sldMkLst>
          <pc:docMk/>
          <pc:sldMk cId="0" sldId="260"/>
        </pc:sldMkLst>
        <pc:spChg chg="mod">
          <ac:chgData name="LEE Danny" userId="33950e49-8df4-4509-bb3b-5ae9ae83dcb8" providerId="ADAL" clId="{E52E6C9D-0DC5-490E-9995-5EB570555CCB}" dt="2025-03-28T07:20:20.549" v="71" actId="20577"/>
          <ac:spMkLst>
            <pc:docMk/>
            <pc:sldMk cId="0" sldId="260"/>
            <ac:spMk id="10" creationId="{00000000-0000-0000-0000-000000000000}"/>
          </ac:spMkLst>
        </pc:spChg>
        <pc:picChg chg="add mod">
          <ac:chgData name="LEE Danny" userId="33950e49-8df4-4509-bb3b-5ae9ae83dcb8" providerId="ADAL" clId="{E52E6C9D-0DC5-490E-9995-5EB570555CCB}" dt="2025-04-07T09:28:28.415" v="201" actId="1076"/>
          <ac:picMkLst>
            <pc:docMk/>
            <pc:sldMk cId="0" sldId="260"/>
            <ac:picMk id="12" creationId="{E212E305-C0E0-C9CC-7014-6C9B8081214E}"/>
          </ac:picMkLst>
        </pc:picChg>
        <pc:picChg chg="add mod">
          <ac:chgData name="LEE Danny" userId="33950e49-8df4-4509-bb3b-5ae9ae83dcb8" providerId="ADAL" clId="{E52E6C9D-0DC5-490E-9995-5EB570555CCB}" dt="2025-04-07T09:28:23.823" v="200" actId="1076"/>
          <ac:picMkLst>
            <pc:docMk/>
            <pc:sldMk cId="0" sldId="260"/>
            <ac:picMk id="16" creationId="{E379A859-9C5F-E48E-C15B-9A805E634D6B}"/>
          </ac:picMkLst>
        </pc:picChg>
      </pc:sldChg>
      <pc:sldChg chg="addSp modSp mod">
        <pc:chgData name="LEE Danny" userId="33950e49-8df4-4509-bb3b-5ae9ae83dcb8" providerId="ADAL" clId="{E52E6C9D-0DC5-490E-9995-5EB570555CCB}" dt="2025-04-07T08:52:15.001" v="183" actId="6549"/>
        <pc:sldMkLst>
          <pc:docMk/>
          <pc:sldMk cId="0" sldId="262"/>
        </pc:sldMkLst>
        <pc:spChg chg="mod">
          <ac:chgData name="LEE Danny" userId="33950e49-8df4-4509-bb3b-5ae9ae83dcb8" providerId="ADAL" clId="{E52E6C9D-0DC5-490E-9995-5EB570555CCB}" dt="2025-03-28T06:11:58.848" v="54" actId="1076"/>
          <ac:spMkLst>
            <pc:docMk/>
            <pc:sldMk cId="0" sldId="262"/>
            <ac:spMk id="6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3-28T06:12:02.525" v="56" actId="1036"/>
          <ac:spMkLst>
            <pc:docMk/>
            <pc:sldMk cId="0" sldId="262"/>
            <ac:spMk id="7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07T08:52:15.001" v="183" actId="6549"/>
          <ac:spMkLst>
            <pc:docMk/>
            <pc:sldMk cId="0" sldId="262"/>
            <ac:spMk id="10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3-28T06:11:37.358" v="52" actId="2711"/>
          <ac:spMkLst>
            <pc:docMk/>
            <pc:sldMk cId="0" sldId="262"/>
            <ac:spMk id="11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3-28T06:12:11.422" v="57" actId="1036"/>
          <ac:spMkLst>
            <pc:docMk/>
            <pc:sldMk cId="0" sldId="262"/>
            <ac:spMk id="12" creationId="{00000000-0000-0000-0000-000000000000}"/>
          </ac:spMkLst>
        </pc:spChg>
      </pc:sldChg>
      <pc:sldChg chg="modSp mod">
        <pc:chgData name="LEE Danny" userId="33950e49-8df4-4509-bb3b-5ae9ae83dcb8" providerId="ADAL" clId="{E52E6C9D-0DC5-490E-9995-5EB570555CCB}" dt="2025-03-28T04:56:17.301" v="19"/>
        <pc:sldMkLst>
          <pc:docMk/>
          <pc:sldMk cId="0" sldId="263"/>
        </pc:sldMkLst>
        <pc:spChg chg="mod">
          <ac:chgData name="LEE Danny" userId="33950e49-8df4-4509-bb3b-5ae9ae83dcb8" providerId="ADAL" clId="{E52E6C9D-0DC5-490E-9995-5EB570555CCB}" dt="2025-03-28T04:56:17.301" v="19"/>
          <ac:spMkLst>
            <pc:docMk/>
            <pc:sldMk cId="0" sldId="263"/>
            <ac:spMk id="4" creationId="{00000000-0000-0000-0000-000000000000}"/>
          </ac:spMkLst>
        </pc:spChg>
      </pc:sldChg>
      <pc:sldChg chg="modSp mod">
        <pc:chgData name="LEE Danny" userId="33950e49-8df4-4509-bb3b-5ae9ae83dcb8" providerId="ADAL" clId="{E52E6C9D-0DC5-490E-9995-5EB570555CCB}" dt="2025-04-14T01:24:21.458" v="330" actId="20577"/>
        <pc:sldMkLst>
          <pc:docMk/>
          <pc:sldMk cId="0" sldId="266"/>
        </pc:sldMkLst>
        <pc:spChg chg="mod">
          <ac:chgData name="LEE Danny" userId="33950e49-8df4-4509-bb3b-5ae9ae83dcb8" providerId="ADAL" clId="{E52E6C9D-0DC5-490E-9995-5EB570555CCB}" dt="2025-04-14T01:24:16.007" v="328" actId="6549"/>
          <ac:spMkLst>
            <pc:docMk/>
            <pc:sldMk cId="0" sldId="266"/>
            <ac:spMk id="6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14T01:24:06.868" v="324" actId="20577"/>
          <ac:spMkLst>
            <pc:docMk/>
            <pc:sldMk cId="0" sldId="266"/>
            <ac:spMk id="10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14T01:24:21.458" v="330" actId="20577"/>
          <ac:spMkLst>
            <pc:docMk/>
            <pc:sldMk cId="0" sldId="266"/>
            <ac:spMk id="11" creationId="{00000000-0000-0000-0000-000000000000}"/>
          </ac:spMkLst>
        </pc:spChg>
      </pc:sldChg>
      <pc:sldChg chg="modSp mod">
        <pc:chgData name="LEE Danny" userId="33950e49-8df4-4509-bb3b-5ae9ae83dcb8" providerId="ADAL" clId="{E52E6C9D-0DC5-490E-9995-5EB570555CCB}" dt="2025-04-17T10:41:36.259" v="353" actId="6549"/>
        <pc:sldMkLst>
          <pc:docMk/>
          <pc:sldMk cId="0" sldId="267"/>
        </pc:sldMkLst>
        <pc:spChg chg="mod">
          <ac:chgData name="LEE Danny" userId="33950e49-8df4-4509-bb3b-5ae9ae83dcb8" providerId="ADAL" clId="{E52E6C9D-0DC5-490E-9995-5EB570555CCB}" dt="2025-04-07T08:38:54.689" v="91" actId="6549"/>
          <ac:spMkLst>
            <pc:docMk/>
            <pc:sldMk cId="0" sldId="267"/>
            <ac:spMk id="7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17T10:41:36.259" v="353" actId="6549"/>
          <ac:spMkLst>
            <pc:docMk/>
            <pc:sldMk cId="0" sldId="267"/>
            <ac:spMk id="11" creationId="{00000000-0000-0000-0000-000000000000}"/>
          </ac:spMkLst>
        </pc:spChg>
      </pc:sldChg>
      <pc:sldChg chg="modSp mod">
        <pc:chgData name="LEE Danny" userId="33950e49-8df4-4509-bb3b-5ae9ae83dcb8" providerId="ADAL" clId="{E52E6C9D-0DC5-490E-9995-5EB570555CCB}" dt="2025-03-28T06:28:03.054" v="65" actId="6549"/>
        <pc:sldMkLst>
          <pc:docMk/>
          <pc:sldMk cId="0" sldId="270"/>
        </pc:sldMkLst>
        <pc:spChg chg="mod">
          <ac:chgData name="LEE Danny" userId="33950e49-8df4-4509-bb3b-5ae9ae83dcb8" providerId="ADAL" clId="{E52E6C9D-0DC5-490E-9995-5EB570555CCB}" dt="2025-03-28T06:28:03.054" v="65" actId="6549"/>
          <ac:spMkLst>
            <pc:docMk/>
            <pc:sldMk cId="0" sldId="270"/>
            <ac:spMk id="10" creationId="{00000000-0000-0000-0000-000000000000}"/>
          </ac:spMkLst>
        </pc:spChg>
      </pc:sldChg>
      <pc:sldChg chg="addSp delSp modSp mod">
        <pc:chgData name="LEE Danny" userId="33950e49-8df4-4509-bb3b-5ae9ae83dcb8" providerId="ADAL" clId="{E52E6C9D-0DC5-490E-9995-5EB570555CCB}" dt="2025-04-25T10:08:08.540" v="357" actId="20577"/>
        <pc:sldMkLst>
          <pc:docMk/>
          <pc:sldMk cId="0" sldId="271"/>
        </pc:sldMkLst>
        <pc:spChg chg="add del mod">
          <ac:chgData name="LEE Danny" userId="33950e49-8df4-4509-bb3b-5ae9ae83dcb8" providerId="ADAL" clId="{E52E6C9D-0DC5-490E-9995-5EB570555CCB}" dt="2025-04-07T10:09:21.786" v="316" actId="1076"/>
          <ac:spMkLst>
            <pc:docMk/>
            <pc:sldMk cId="0" sldId="271"/>
            <ac:spMk id="5" creationId="{00000000-0000-0000-0000-000000000000}"/>
          </ac:spMkLst>
        </pc:spChg>
        <pc:spChg chg="add del mod">
          <ac:chgData name="LEE Danny" userId="33950e49-8df4-4509-bb3b-5ae9ae83dcb8" providerId="ADAL" clId="{E52E6C9D-0DC5-490E-9995-5EB570555CCB}" dt="2025-04-07T10:02:32.953" v="279" actId="1076"/>
          <ac:spMkLst>
            <pc:docMk/>
            <pc:sldMk cId="0" sldId="271"/>
            <ac:spMk id="13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07T10:02:32.953" v="279" actId="1076"/>
          <ac:spMkLst>
            <pc:docMk/>
            <pc:sldMk cId="0" sldId="271"/>
            <ac:spMk id="14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07T10:02:32.953" v="279" actId="1076"/>
          <ac:spMkLst>
            <pc:docMk/>
            <pc:sldMk cId="0" sldId="271"/>
            <ac:spMk id="15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07T10:02:32.953" v="279" actId="1076"/>
          <ac:spMkLst>
            <pc:docMk/>
            <pc:sldMk cId="0" sldId="271"/>
            <ac:spMk id="16" creationId="{00000000-0000-0000-0000-000000000000}"/>
          </ac:spMkLst>
        </pc:spChg>
        <pc:spChg chg="add del mod">
          <ac:chgData name="LEE Danny" userId="33950e49-8df4-4509-bb3b-5ae9ae83dcb8" providerId="ADAL" clId="{E52E6C9D-0DC5-490E-9995-5EB570555CCB}" dt="2025-04-07T10:02:26.449" v="278" actId="14100"/>
          <ac:spMkLst>
            <pc:docMk/>
            <pc:sldMk cId="0" sldId="271"/>
            <ac:spMk id="19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07T10:02:21.098" v="276" actId="1076"/>
          <ac:spMkLst>
            <pc:docMk/>
            <pc:sldMk cId="0" sldId="271"/>
            <ac:spMk id="20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07T10:02:21.098" v="276" actId="1076"/>
          <ac:spMkLst>
            <pc:docMk/>
            <pc:sldMk cId="0" sldId="271"/>
            <ac:spMk id="21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07T10:02:21.098" v="276" actId="1076"/>
          <ac:spMkLst>
            <pc:docMk/>
            <pc:sldMk cId="0" sldId="271"/>
            <ac:spMk id="22" creationId="{00000000-0000-0000-0000-000000000000}"/>
          </ac:spMkLst>
        </pc:spChg>
        <pc:spChg chg="add del mod">
          <ac:chgData name="LEE Danny" userId="33950e49-8df4-4509-bb3b-5ae9ae83dcb8" providerId="ADAL" clId="{E52E6C9D-0DC5-490E-9995-5EB570555CCB}" dt="2025-04-07T10:02:57.112" v="283" actId="1076"/>
          <ac:spMkLst>
            <pc:docMk/>
            <pc:sldMk cId="0" sldId="271"/>
            <ac:spMk id="24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07T10:02:57.112" v="283" actId="1076"/>
          <ac:spMkLst>
            <pc:docMk/>
            <pc:sldMk cId="0" sldId="271"/>
            <ac:spMk id="25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07T10:02:57.112" v="283" actId="1076"/>
          <ac:spMkLst>
            <pc:docMk/>
            <pc:sldMk cId="0" sldId="271"/>
            <ac:spMk id="26" creationId="{00000000-0000-0000-0000-000000000000}"/>
          </ac:spMkLst>
        </pc:spChg>
        <pc:spChg chg="mod">
          <ac:chgData name="LEE Danny" userId="33950e49-8df4-4509-bb3b-5ae9ae83dcb8" providerId="ADAL" clId="{E52E6C9D-0DC5-490E-9995-5EB570555CCB}" dt="2025-04-07T10:02:57.112" v="283" actId="1076"/>
          <ac:spMkLst>
            <pc:docMk/>
            <pc:sldMk cId="0" sldId="271"/>
            <ac:spMk id="27" creationId="{00000000-0000-0000-0000-000000000000}"/>
          </ac:spMkLst>
        </pc:spChg>
        <pc:spChg chg="add del mod">
          <ac:chgData name="LEE Danny" userId="33950e49-8df4-4509-bb3b-5ae9ae83dcb8" providerId="ADAL" clId="{E52E6C9D-0DC5-490E-9995-5EB570555CCB}" dt="2025-04-07T10:09:21.786" v="316" actId="1076"/>
          <ac:spMkLst>
            <pc:docMk/>
            <pc:sldMk cId="0" sldId="271"/>
            <ac:spMk id="44" creationId="{F4288C51-E525-89CA-4DA9-9124101D6E47}"/>
          </ac:spMkLst>
        </pc:spChg>
        <pc:spChg chg="add del mod">
          <ac:chgData name="LEE Danny" userId="33950e49-8df4-4509-bb3b-5ae9ae83dcb8" providerId="ADAL" clId="{E52E6C9D-0DC5-490E-9995-5EB570555CCB}" dt="2025-04-07T10:09:24.097" v="317" actId="1076"/>
          <ac:spMkLst>
            <pc:docMk/>
            <pc:sldMk cId="0" sldId="271"/>
            <ac:spMk id="45" creationId="{697E3543-2582-9404-EF23-ADCE8A809197}"/>
          </ac:spMkLst>
        </pc:spChg>
        <pc:spChg chg="add del mod ord">
          <ac:chgData name="LEE Danny" userId="33950e49-8df4-4509-bb3b-5ae9ae83dcb8" providerId="ADAL" clId="{E52E6C9D-0DC5-490E-9995-5EB570555CCB}" dt="2025-04-07T10:09:21.786" v="316" actId="1076"/>
          <ac:spMkLst>
            <pc:docMk/>
            <pc:sldMk cId="0" sldId="271"/>
            <ac:spMk id="46" creationId="{3A29FC5F-AA3D-4BFA-4603-B4912FDFA34C}"/>
          </ac:spMkLst>
        </pc:spChg>
        <pc:spChg chg="add del mod ord">
          <ac:chgData name="LEE Danny" userId="33950e49-8df4-4509-bb3b-5ae9ae83dcb8" providerId="ADAL" clId="{E52E6C9D-0DC5-490E-9995-5EB570555CCB}" dt="2025-04-14T01:31:52.456" v="334" actId="1076"/>
          <ac:spMkLst>
            <pc:docMk/>
            <pc:sldMk cId="0" sldId="271"/>
            <ac:spMk id="47" creationId="{A7B2DC6A-0BEB-6091-8507-245FBE9833D4}"/>
          </ac:spMkLst>
        </pc:spChg>
        <pc:spChg chg="add del mod">
          <ac:chgData name="LEE Danny" userId="33950e49-8df4-4509-bb3b-5ae9ae83dcb8" providerId="ADAL" clId="{E52E6C9D-0DC5-490E-9995-5EB570555CCB}" dt="2025-04-07T10:09:21.786" v="316" actId="1076"/>
          <ac:spMkLst>
            <pc:docMk/>
            <pc:sldMk cId="0" sldId="271"/>
            <ac:spMk id="48" creationId="{B0D65F76-802B-9A77-9F0C-9B10BA730DAB}"/>
          </ac:spMkLst>
        </pc:spChg>
        <pc:spChg chg="add del mod">
          <ac:chgData name="LEE Danny" userId="33950e49-8df4-4509-bb3b-5ae9ae83dcb8" providerId="ADAL" clId="{E52E6C9D-0DC5-490E-9995-5EB570555CCB}" dt="2025-04-07T10:01:02.400" v="252" actId="478"/>
          <ac:spMkLst>
            <pc:docMk/>
            <pc:sldMk cId="0" sldId="271"/>
            <ac:spMk id="49" creationId="{917490C4-52DE-C211-F2B7-15DC6B9F2344}"/>
          </ac:spMkLst>
        </pc:spChg>
        <pc:spChg chg="add mod ord">
          <ac:chgData name="LEE Danny" userId="33950e49-8df4-4509-bb3b-5ae9ae83dcb8" providerId="ADAL" clId="{E52E6C9D-0DC5-490E-9995-5EB570555CCB}" dt="2025-04-11T03:25:02.621" v="322" actId="167"/>
          <ac:spMkLst>
            <pc:docMk/>
            <pc:sldMk cId="0" sldId="271"/>
            <ac:spMk id="55" creationId="{350ADBA5-D5E2-690A-E8E5-59E5E74FBBA8}"/>
          </ac:spMkLst>
        </pc:spChg>
        <pc:spChg chg="add del mod">
          <ac:chgData name="LEE Danny" userId="33950e49-8df4-4509-bb3b-5ae9ae83dcb8" providerId="ADAL" clId="{E52E6C9D-0DC5-490E-9995-5EB570555CCB}" dt="2025-04-07T10:04:58.155" v="310" actId="1076"/>
          <ac:spMkLst>
            <pc:docMk/>
            <pc:sldMk cId="0" sldId="271"/>
            <ac:spMk id="61" creationId="{4987F975-6BBB-6DD8-6C24-31921606EC14}"/>
          </ac:spMkLst>
        </pc:spChg>
        <pc:spChg chg="add mod">
          <ac:chgData name="LEE Danny" userId="33950e49-8df4-4509-bb3b-5ae9ae83dcb8" providerId="ADAL" clId="{E52E6C9D-0DC5-490E-9995-5EB570555CCB}" dt="2025-04-25T10:08:08.540" v="357" actId="20577"/>
          <ac:spMkLst>
            <pc:docMk/>
            <pc:sldMk cId="0" sldId="271"/>
            <ac:spMk id="62" creationId="{45E0E3DC-D83B-0196-DF31-28EBF408AE9D}"/>
          </ac:spMkLst>
        </pc:spChg>
        <pc:picChg chg="mod">
          <ac:chgData name="LEE Danny" userId="33950e49-8df4-4509-bb3b-5ae9ae83dcb8" providerId="ADAL" clId="{E52E6C9D-0DC5-490E-9995-5EB570555CCB}" dt="2025-04-07T10:01:35.791" v="267" actId="1076"/>
          <ac:picMkLst>
            <pc:docMk/>
            <pc:sldMk cId="0" sldId="271"/>
            <ac:picMk id="50" creationId="{CCC9F0CE-7D54-17FB-4538-3DE5926B5296}"/>
          </ac:picMkLst>
        </pc:picChg>
        <pc:picChg chg="mod">
          <ac:chgData name="LEE Danny" userId="33950e49-8df4-4509-bb3b-5ae9ae83dcb8" providerId="ADAL" clId="{E52E6C9D-0DC5-490E-9995-5EB570555CCB}" dt="2025-04-07T10:09:21.786" v="316" actId="1076"/>
          <ac:picMkLst>
            <pc:docMk/>
            <pc:sldMk cId="0" sldId="271"/>
            <ac:picMk id="51" creationId="{4E7B25C4-F99A-08E6-1E28-83A227F41B0A}"/>
          </ac:picMkLst>
        </pc:picChg>
        <pc:picChg chg="mod">
          <ac:chgData name="LEE Danny" userId="33950e49-8df4-4509-bb3b-5ae9ae83dcb8" providerId="ADAL" clId="{E52E6C9D-0DC5-490E-9995-5EB570555CCB}" dt="2025-04-07T10:09:21.786" v="316" actId="1076"/>
          <ac:picMkLst>
            <pc:docMk/>
            <pc:sldMk cId="0" sldId="271"/>
            <ac:picMk id="53" creationId="{A377AC55-D2BF-DC67-DE75-5E43C2F1F894}"/>
          </ac:picMkLst>
        </pc:picChg>
        <pc:picChg chg="mod">
          <ac:chgData name="LEE Danny" userId="33950e49-8df4-4509-bb3b-5ae9ae83dcb8" providerId="ADAL" clId="{E52E6C9D-0DC5-490E-9995-5EB570555CCB}" dt="2025-04-07T10:09:21.786" v="316" actId="1076"/>
          <ac:picMkLst>
            <pc:docMk/>
            <pc:sldMk cId="0" sldId="271"/>
            <ac:picMk id="57" creationId="{5CCFBAF0-DF4F-E6DC-DF4C-962183AAB24F}"/>
          </ac:picMkLst>
        </pc:picChg>
      </pc:sldChg>
      <pc:sldChg chg="addSp delSp modSp mod">
        <pc:chgData name="LEE Danny" userId="33950e49-8df4-4509-bb3b-5ae9ae83dcb8" providerId="ADAL" clId="{E52E6C9D-0DC5-490E-9995-5EB570555CCB}" dt="2025-04-07T10:45:52.979" v="320"/>
        <pc:sldMkLst>
          <pc:docMk/>
          <pc:sldMk cId="0" sldId="273"/>
        </pc:sldMkLst>
        <pc:spChg chg="mod">
          <ac:chgData name="LEE Danny" userId="33950e49-8df4-4509-bb3b-5ae9ae83dcb8" providerId="ADAL" clId="{E52E6C9D-0DC5-490E-9995-5EB570555CCB}" dt="2025-03-28T06:33:00.984" v="69" actId="20577"/>
          <ac:spMkLst>
            <pc:docMk/>
            <pc:sldMk cId="0" sldId="273"/>
            <ac:spMk id="8" creationId="{00000000-0000-0000-0000-000000000000}"/>
          </ac:spMkLst>
        </pc:spChg>
        <pc:picChg chg="add mod">
          <ac:chgData name="LEE Danny" userId="33950e49-8df4-4509-bb3b-5ae9ae83dcb8" providerId="ADAL" clId="{E52E6C9D-0DC5-490E-9995-5EB570555CCB}" dt="2025-04-07T10:45:52.979" v="320"/>
          <ac:picMkLst>
            <pc:docMk/>
            <pc:sldMk cId="0" sldId="273"/>
            <ac:picMk id="19" creationId="{627010E4-412F-252F-11D3-7E1DD9725B0F}"/>
          </ac:picMkLst>
        </pc:picChg>
      </pc:sldChg>
      <pc:sldChg chg="modSp mod">
        <pc:chgData name="LEE Danny" userId="33950e49-8df4-4509-bb3b-5ae9ae83dcb8" providerId="ADAL" clId="{E52E6C9D-0DC5-490E-9995-5EB570555CCB}" dt="2025-04-07T10:39:26.452" v="318" actId="14826"/>
        <pc:sldMkLst>
          <pc:docMk/>
          <pc:sldMk cId="0" sldId="276"/>
        </pc:sldMkLst>
        <pc:picChg chg="mod">
          <ac:chgData name="LEE Danny" userId="33950e49-8df4-4509-bb3b-5ae9ae83dcb8" providerId="ADAL" clId="{E52E6C9D-0DC5-490E-9995-5EB570555CCB}" dt="2025-04-07T10:39:26.452" v="318" actId="14826"/>
          <ac:picMkLst>
            <pc:docMk/>
            <pc:sldMk cId="0" sldId="276"/>
            <ac:picMk id="44" creationId="{9E086733-EDCD-1DD7-D674-2DB8AB88430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10337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/>
          <a:lstStyle/>
          <a:p>
            <a:endParaRPr lang="zh-HK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 lIns="80019" tIns="40010" rIns="80019" bIns="40010"/>
          <a:lstStyle/>
          <a:p>
            <a:fld id="{805C4058-BA9C-410A-AA4B-35C97E4B568C}" type="slidenum">
              <a:rPr lang="zh-HK" altLang="en-US" smtClean="0"/>
              <a:t>17</a:t>
            </a:fld>
            <a:endParaRPr lang="zh-HK" altLang="en-US"/>
          </a:p>
        </p:txBody>
      </p:sp>
    </p:spTree>
    <p:extLst>
      <p:ext uri="{BB962C8B-B14F-4D97-AF65-F5344CB8AC3E}">
        <p14:creationId xmlns:p14="http://schemas.microsoft.com/office/powerpoint/2010/main" val="5931864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 lIns="80019" tIns="40010" rIns="80019" bIns="40010">
            <a:normAutofit fontScale="25000" lnSpcReduction="20000"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399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25-Apr-25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1">
                <a:solidFill>
                  <a:srgbClr val="AA8E2D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AA8E2D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25-Apr-25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1">
                <a:solidFill>
                  <a:srgbClr val="AA8E2D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215724" y="1725112"/>
            <a:ext cx="4271645" cy="38284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AA8E2D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25-Apr-25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021323"/>
            <a:ext cx="12191999" cy="8366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7572756" y="2810268"/>
            <a:ext cx="4619243" cy="32293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750" b="1" i="1">
                <a:solidFill>
                  <a:srgbClr val="AA8E2D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25-Apr-25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25-Apr-25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6021323"/>
            <a:ext cx="12191999" cy="8366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7340" y="255706"/>
            <a:ext cx="11577319" cy="3740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50" b="1" i="1">
                <a:solidFill>
                  <a:srgbClr val="AA8E2D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99484" y="1055713"/>
            <a:ext cx="7593030" cy="14306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AA8E2D"/>
                </a:solidFill>
                <a:latin typeface="PMingLiU"/>
                <a:cs typeface="PMingLiU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39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25-Apr-25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79988" y="6463728"/>
            <a:ext cx="2063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A8A8A"/>
                </a:solidFill>
                <a:latin typeface="Calibri"/>
                <a:cs typeface="Calibri"/>
              </a:defRPr>
            </a:lvl1pPr>
          </a:lstStyle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‹#›</a:t>
            </a:fld>
            <a:endParaRPr dirty="0">
              <a:latin typeface="Arial"/>
              <a:cs typeface="Arial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23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9" Type="http://schemas.openxmlformats.org/officeDocument/2006/relationships/image" Target="../media/image7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3.png"/><Relationship Id="rId11" Type="http://schemas.openxmlformats.org/officeDocument/2006/relationships/image" Target="../media/image88.jpeg"/><Relationship Id="rId5" Type="http://schemas.openxmlformats.org/officeDocument/2006/relationships/image" Target="../media/image82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svg"/><Relationship Id="rId13" Type="http://schemas.openxmlformats.org/officeDocument/2006/relationships/image" Target="../media/image99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sv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sv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0" Type="http://schemas.openxmlformats.org/officeDocument/2006/relationships/image" Target="../media/image96.svg"/><Relationship Id="rId4" Type="http://schemas.openxmlformats.org/officeDocument/2006/relationships/image" Target="../media/image90.svg"/><Relationship Id="rId9" Type="http://schemas.openxmlformats.org/officeDocument/2006/relationships/image" Target="../media/image95.png"/><Relationship Id="rId14" Type="http://schemas.openxmlformats.org/officeDocument/2006/relationships/image" Target="../media/image100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1999" cy="68579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733800" y="2362200"/>
            <a:ext cx="3942715" cy="584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400" b="1" spc="-35" dirty="0">
                <a:solidFill>
                  <a:srgbClr val="AA8E2D"/>
                </a:solidFill>
                <a:latin typeface="PMingLiU"/>
                <a:cs typeface="PMingLiU"/>
              </a:rPr>
              <a:t>香港</a:t>
            </a:r>
            <a:r>
              <a:rPr sz="4400" b="1" spc="-45" dirty="0">
                <a:solidFill>
                  <a:srgbClr val="AA8E2D"/>
                </a:solidFill>
                <a:latin typeface="PMingLiU"/>
                <a:cs typeface="PMingLiU"/>
              </a:rPr>
              <a:t>科大</a:t>
            </a:r>
            <a:r>
              <a:rPr sz="4400" b="1" spc="-60" dirty="0">
                <a:solidFill>
                  <a:srgbClr val="AA8E2D"/>
                </a:solidFill>
                <a:latin typeface="PMingLiU"/>
                <a:cs typeface="PMingLiU"/>
              </a:rPr>
              <a:t>商</a:t>
            </a:r>
            <a:r>
              <a:rPr sz="4400" b="1" spc="-45" dirty="0">
                <a:solidFill>
                  <a:srgbClr val="AA8E2D"/>
                </a:solidFill>
                <a:latin typeface="PMingLiU"/>
                <a:cs typeface="PMingLiU"/>
              </a:rPr>
              <a:t>學院</a:t>
            </a:r>
            <a:endParaRPr sz="4400" dirty="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87872" y="6221750"/>
            <a:ext cx="92329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767171"/>
                </a:solidFill>
                <a:latin typeface="Calibri"/>
                <a:cs typeface="Calibri"/>
              </a:rPr>
              <a:t>202</a:t>
            </a:r>
            <a:r>
              <a:rPr lang="en-US" sz="1400" b="1" spc="-5" dirty="0">
                <a:solidFill>
                  <a:srgbClr val="767171"/>
                </a:solidFill>
                <a:latin typeface="Calibri"/>
                <a:cs typeface="Calibri"/>
              </a:rPr>
              <a:t>5</a:t>
            </a:r>
            <a:r>
              <a:rPr sz="1400" b="1" spc="10" dirty="0">
                <a:solidFill>
                  <a:srgbClr val="767171"/>
                </a:solidFill>
                <a:latin typeface="PMingLiU"/>
                <a:cs typeface="PMingLiU"/>
              </a:rPr>
              <a:t>年</a:t>
            </a:r>
            <a:r>
              <a:rPr lang="en-US" sz="1400" b="1" spc="-5" dirty="0">
                <a:solidFill>
                  <a:srgbClr val="767171"/>
                </a:solidFill>
                <a:latin typeface="Calibri"/>
                <a:cs typeface="Calibri"/>
              </a:rPr>
              <a:t>4</a:t>
            </a:r>
            <a:r>
              <a:rPr sz="1400" b="1" dirty="0">
                <a:solidFill>
                  <a:srgbClr val="767171"/>
                </a:solidFill>
                <a:latin typeface="PMingLiU"/>
                <a:cs typeface="PMingLiU"/>
              </a:rPr>
              <a:t>月</a:t>
            </a:r>
            <a:endParaRPr sz="1400" dirty="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723" y="3831335"/>
            <a:ext cx="3105911" cy="237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05343" y="5449256"/>
            <a:ext cx="155257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b="1" i="1" spc="-100" dirty="0">
                <a:solidFill>
                  <a:srgbClr val="212121"/>
                </a:solidFill>
                <a:latin typeface="PMingLiU"/>
                <a:cs typeface="PMingLiU"/>
              </a:rPr>
              <a:t>優秀</a:t>
            </a:r>
            <a:r>
              <a:rPr sz="2100" b="1" i="1" spc="-110" dirty="0">
                <a:solidFill>
                  <a:srgbClr val="212121"/>
                </a:solidFill>
                <a:latin typeface="PMingLiU"/>
                <a:cs typeface="PMingLiU"/>
              </a:rPr>
              <a:t>教學</a:t>
            </a:r>
            <a:r>
              <a:rPr sz="2100" b="1" i="1" spc="-125" dirty="0">
                <a:solidFill>
                  <a:srgbClr val="212121"/>
                </a:solidFill>
                <a:latin typeface="PMingLiU"/>
                <a:cs typeface="PMingLiU"/>
              </a:rPr>
              <a:t>人員</a:t>
            </a:r>
            <a:endParaRPr sz="2100" dirty="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34143" y="5449256"/>
            <a:ext cx="1552575" cy="294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b="1" i="1" spc="-100" dirty="0">
                <a:solidFill>
                  <a:srgbClr val="212121"/>
                </a:solidFill>
                <a:latin typeface="PMingLiU"/>
                <a:cs typeface="PMingLiU"/>
              </a:rPr>
              <a:t>國際</a:t>
            </a:r>
            <a:r>
              <a:rPr sz="2100" b="1" i="1" spc="-110" dirty="0">
                <a:solidFill>
                  <a:srgbClr val="212121"/>
                </a:solidFill>
                <a:latin typeface="PMingLiU"/>
                <a:cs typeface="PMingLiU"/>
              </a:rPr>
              <a:t>教學</a:t>
            </a:r>
            <a:r>
              <a:rPr sz="2100" b="1" i="1" spc="-125" dirty="0">
                <a:solidFill>
                  <a:srgbClr val="212121"/>
                </a:solidFill>
                <a:latin typeface="PMingLiU"/>
                <a:cs typeface="PMingLiU"/>
              </a:rPr>
              <a:t>團隊</a:t>
            </a:r>
            <a:endParaRPr sz="2100" dirty="0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15352" y="987552"/>
            <a:ext cx="10564354" cy="30982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015622" y="1189253"/>
            <a:ext cx="10165723" cy="27017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922776" y="4049267"/>
            <a:ext cx="4369307" cy="12847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58661" y="4303014"/>
            <a:ext cx="13970" cy="837565"/>
          </a:xfrm>
          <a:custGeom>
            <a:avLst/>
            <a:gdLst/>
            <a:ahLst/>
            <a:cxnLst/>
            <a:rect l="l" t="t" r="r" b="b"/>
            <a:pathLst>
              <a:path w="13970" h="837564">
                <a:moveTo>
                  <a:pt x="0" y="0"/>
                </a:moveTo>
                <a:lnTo>
                  <a:pt x="13728" y="837399"/>
                </a:lnTo>
              </a:path>
            </a:pathLst>
          </a:custGeom>
          <a:ln w="32003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529808" y="4394772"/>
            <a:ext cx="1046480" cy="689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20" dirty="0">
                <a:solidFill>
                  <a:srgbClr val="AA8E2D"/>
                </a:solidFill>
                <a:latin typeface="Calibri"/>
                <a:cs typeface="Calibri"/>
              </a:rPr>
              <a:t>1</a:t>
            </a:r>
            <a:r>
              <a:rPr lang="en-US" sz="2400" b="1" spc="-20" dirty="0">
                <a:solidFill>
                  <a:srgbClr val="AA8E2D"/>
                </a:solidFill>
                <a:latin typeface="Calibri"/>
                <a:cs typeface="Calibri"/>
              </a:rPr>
              <a:t>6</a:t>
            </a:r>
            <a:r>
              <a:rPr sz="2400" b="1" spc="-20" dirty="0">
                <a:solidFill>
                  <a:srgbClr val="AA8E2D"/>
                </a:solidFill>
                <a:latin typeface="Calibri"/>
                <a:cs typeface="Calibri"/>
              </a:rPr>
              <a:t>0+</a:t>
            </a:r>
            <a:endParaRPr sz="2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2000" b="1" spc="10" dirty="0">
                <a:solidFill>
                  <a:srgbClr val="043266"/>
                </a:solidFill>
                <a:latin typeface="PMingLiU"/>
                <a:cs typeface="PMingLiU"/>
              </a:rPr>
              <a:t>教研</a:t>
            </a:r>
            <a:r>
              <a:rPr sz="2000" b="1" dirty="0">
                <a:solidFill>
                  <a:srgbClr val="043266"/>
                </a:solidFill>
                <a:latin typeface="PMingLiU"/>
                <a:cs typeface="PMingLiU"/>
              </a:rPr>
              <a:t>人員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84841" y="4403918"/>
            <a:ext cx="537845" cy="6299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r>
              <a:rPr sz="2400" b="1" spc="-20" dirty="0">
                <a:solidFill>
                  <a:srgbClr val="AA8E2D"/>
                </a:solidFill>
                <a:latin typeface="Calibri"/>
                <a:cs typeface="Calibri"/>
              </a:rPr>
              <a:t>25+</a:t>
            </a:r>
            <a:endParaRPr sz="24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2000" b="1" spc="10" dirty="0">
                <a:solidFill>
                  <a:srgbClr val="043266"/>
                </a:solidFill>
                <a:latin typeface="PMingLiU"/>
                <a:cs typeface="PMingLiU"/>
              </a:rPr>
              <a:t>國籍</a:t>
            </a:r>
            <a:endParaRPr sz="2000">
              <a:latin typeface="PMingLiU"/>
              <a:cs typeface="PMingLiU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7620"/>
            <a:ext cx="5198745" cy="866140"/>
          </a:xfrm>
          <a:custGeom>
            <a:avLst/>
            <a:gdLst/>
            <a:ahLst/>
            <a:cxnLst/>
            <a:rect l="l" t="t" r="r" b="b"/>
            <a:pathLst>
              <a:path w="5198745" h="866140">
                <a:moveTo>
                  <a:pt x="0" y="865631"/>
                </a:moveTo>
                <a:lnTo>
                  <a:pt x="5198364" y="865631"/>
                </a:lnTo>
                <a:lnTo>
                  <a:pt x="5198364" y="0"/>
                </a:lnTo>
                <a:lnTo>
                  <a:pt x="0" y="0"/>
                </a:lnTo>
                <a:lnTo>
                  <a:pt x="0" y="865631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國</a:t>
            </a:r>
            <a:r>
              <a:rPr lang="en-US" spc="-160" dirty="0"/>
              <a:t> </a:t>
            </a:r>
            <a:r>
              <a:rPr spc="-160" dirty="0"/>
              <a:t>際</a:t>
            </a:r>
            <a:r>
              <a:rPr lang="en-US" spc="-160" dirty="0"/>
              <a:t> </a:t>
            </a:r>
            <a:r>
              <a:rPr spc="-175" dirty="0"/>
              <a:t>化</a:t>
            </a:r>
            <a:r>
              <a:rPr lang="en-US" spc="-175" dirty="0"/>
              <a:t> </a:t>
            </a:r>
            <a:r>
              <a:rPr spc="-170" dirty="0"/>
              <a:t>的</a:t>
            </a:r>
            <a:r>
              <a:rPr lang="en-US" spc="-170" dirty="0"/>
              <a:t> </a:t>
            </a:r>
            <a:r>
              <a:rPr spc="-185" dirty="0"/>
              <a:t>學</a:t>
            </a:r>
            <a:r>
              <a:rPr lang="en-US" spc="-185" dirty="0"/>
              <a:t> </a:t>
            </a:r>
            <a:r>
              <a:rPr spc="-170" dirty="0"/>
              <a:t>術</a:t>
            </a:r>
            <a:r>
              <a:rPr lang="en-US" spc="-170" dirty="0"/>
              <a:t> </a:t>
            </a:r>
            <a:r>
              <a:rPr spc="-170" dirty="0"/>
              <a:t>團</a:t>
            </a:r>
            <a:r>
              <a:rPr lang="en-US" spc="-170" dirty="0"/>
              <a:t> </a:t>
            </a:r>
            <a:r>
              <a:rPr spc="-170" dirty="0"/>
              <a:t>隊</a:t>
            </a:r>
          </a:p>
        </p:txBody>
      </p:sp>
      <p:sp>
        <p:nvSpPr>
          <p:cNvPr id="13" name="object 13"/>
          <p:cNvSpPr txBox="1"/>
          <p:nvPr/>
        </p:nvSpPr>
        <p:spPr>
          <a:xfrm>
            <a:off x="11092688" y="6463728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A8A8A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8491" y="2537460"/>
            <a:ext cx="3105911" cy="237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448691" y="1163618"/>
            <a:ext cx="1250950" cy="346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i="1" spc="-120" dirty="0">
                <a:solidFill>
                  <a:srgbClr val="212121"/>
                </a:solidFill>
                <a:latin typeface="PMingLiU"/>
                <a:cs typeface="PMingLiU"/>
              </a:rPr>
              <a:t>本科課程</a:t>
            </a:r>
            <a:endParaRPr sz="2500">
              <a:latin typeface="PMingLiU"/>
              <a:cs typeface="PMingLiU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6195" y="1563624"/>
            <a:ext cx="4308347" cy="15300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74935" y="2056460"/>
            <a:ext cx="872490" cy="689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2400" b="1" spc="-20" dirty="0">
                <a:solidFill>
                  <a:srgbClr val="AA8E2D"/>
                </a:solidFill>
                <a:latin typeface="Calibri"/>
                <a:cs typeface="Calibri"/>
              </a:rPr>
              <a:t>3</a:t>
            </a:r>
            <a:r>
              <a:rPr sz="2400" b="1" spc="-5" dirty="0">
                <a:solidFill>
                  <a:srgbClr val="AA8E2D"/>
                </a:solidFill>
                <a:latin typeface="Calibri"/>
                <a:cs typeface="Calibri"/>
              </a:rPr>
              <a:t>,</a:t>
            </a:r>
            <a:r>
              <a:rPr lang="en-US" sz="2400" b="1" spc="-5" dirty="0">
                <a:solidFill>
                  <a:srgbClr val="AA8E2D"/>
                </a:solidFill>
                <a:latin typeface="Calibri"/>
                <a:cs typeface="Calibri"/>
              </a:rPr>
              <a:t>8</a:t>
            </a:r>
            <a:r>
              <a:rPr sz="2400" b="1" spc="-20" dirty="0">
                <a:solidFill>
                  <a:srgbClr val="AA8E2D"/>
                </a:solidFill>
                <a:latin typeface="Calibri"/>
                <a:cs typeface="Calibri"/>
              </a:rPr>
              <a:t>00</a:t>
            </a:r>
            <a:r>
              <a:rPr sz="2400" b="1" dirty="0">
                <a:solidFill>
                  <a:srgbClr val="AA8E2D"/>
                </a:solidFill>
                <a:latin typeface="Calibri"/>
                <a:cs typeface="Calibri"/>
              </a:rPr>
              <a:t>+</a:t>
            </a:r>
            <a:endParaRPr sz="2400" dirty="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75"/>
              </a:spcBef>
            </a:pPr>
            <a:r>
              <a:rPr sz="2000" b="1" spc="10" dirty="0">
                <a:solidFill>
                  <a:srgbClr val="043266"/>
                </a:solidFill>
                <a:latin typeface="PMingLiU"/>
                <a:cs typeface="PMingLiU"/>
              </a:rPr>
              <a:t>學生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788665" y="2056460"/>
            <a:ext cx="537845" cy="689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r>
              <a:rPr lang="en-US" sz="2400" b="1" spc="-20" dirty="0">
                <a:solidFill>
                  <a:srgbClr val="AA8E2D"/>
                </a:solidFill>
                <a:latin typeface="Calibri"/>
                <a:cs typeface="Calibri"/>
              </a:rPr>
              <a:t>50+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2000" b="1" spc="10" dirty="0">
                <a:solidFill>
                  <a:srgbClr val="043266"/>
                </a:solidFill>
                <a:latin typeface="PMingLiU"/>
                <a:cs typeface="PMingLiU"/>
              </a:rPr>
              <a:t>國籍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858011" y="4626864"/>
            <a:ext cx="3105911" cy="237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8526" y="3464368"/>
            <a:ext cx="3564890" cy="3467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0" b="1" i="1" spc="-120" dirty="0">
                <a:solidFill>
                  <a:srgbClr val="212121"/>
                </a:solidFill>
                <a:latin typeface="PMingLiU"/>
                <a:cs typeface="PMingLiU"/>
              </a:rPr>
              <a:t>研究生</a:t>
            </a:r>
            <a:r>
              <a:rPr sz="2500" b="1" i="1" spc="-130" dirty="0">
                <a:solidFill>
                  <a:srgbClr val="212121"/>
                </a:solidFill>
                <a:latin typeface="PMingLiU"/>
                <a:cs typeface="PMingLiU"/>
              </a:rPr>
              <a:t>課程</a:t>
            </a:r>
            <a:r>
              <a:rPr sz="2500" b="1" i="1" spc="-15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600" i="1" spc="-10" dirty="0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sz="1650" i="1" spc="-70" dirty="0">
                <a:solidFill>
                  <a:srgbClr val="212121"/>
                </a:solidFill>
                <a:latin typeface="PMingLiU"/>
                <a:cs typeface="PMingLiU"/>
              </a:rPr>
              <a:t>包括碩士生及研究生</a:t>
            </a:r>
            <a:r>
              <a:rPr sz="1600" i="1" spc="-5" dirty="0">
                <a:solidFill>
                  <a:srgbClr val="212121"/>
                </a:solidFill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6195" y="3901440"/>
            <a:ext cx="4308347" cy="15316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461430" y="4391630"/>
            <a:ext cx="871855" cy="689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2400" b="1" spc="-20" dirty="0">
                <a:solidFill>
                  <a:srgbClr val="AA8E2D"/>
                </a:solidFill>
                <a:latin typeface="Calibri"/>
                <a:cs typeface="Calibri"/>
              </a:rPr>
              <a:t>1</a:t>
            </a:r>
            <a:r>
              <a:rPr sz="2400" b="1" spc="-5" dirty="0">
                <a:solidFill>
                  <a:srgbClr val="AA8E2D"/>
                </a:solidFill>
                <a:latin typeface="Calibri"/>
                <a:cs typeface="Calibri"/>
              </a:rPr>
              <a:t>,</a:t>
            </a:r>
            <a:r>
              <a:rPr lang="en-US" sz="2400" b="1" spc="-20" dirty="0">
                <a:solidFill>
                  <a:srgbClr val="AA8E2D"/>
                </a:solidFill>
                <a:latin typeface="Calibri"/>
                <a:cs typeface="Calibri"/>
              </a:rPr>
              <a:t>8</a:t>
            </a:r>
            <a:r>
              <a:rPr sz="2400" b="1" spc="-20" dirty="0">
                <a:solidFill>
                  <a:srgbClr val="AA8E2D"/>
                </a:solidFill>
                <a:latin typeface="Calibri"/>
                <a:cs typeface="Calibri"/>
              </a:rPr>
              <a:t>00+</a:t>
            </a:r>
            <a:endParaRPr sz="2400" dirty="0">
              <a:latin typeface="Calibri"/>
              <a:cs typeface="Calibri"/>
            </a:endParaRPr>
          </a:p>
          <a:p>
            <a:pPr marL="635" algn="ctr">
              <a:lnSpc>
                <a:spcPct val="100000"/>
              </a:lnSpc>
              <a:spcBef>
                <a:spcPts val="75"/>
              </a:spcBef>
            </a:pPr>
            <a:r>
              <a:rPr sz="2000" b="1" spc="10" dirty="0">
                <a:solidFill>
                  <a:srgbClr val="043266"/>
                </a:solidFill>
                <a:latin typeface="PMingLiU"/>
                <a:cs typeface="PMingLiU"/>
              </a:rPr>
              <a:t>學生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724494" y="4391630"/>
            <a:ext cx="537845" cy="6899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r>
              <a:rPr lang="en-US" sz="2400" b="1" spc="-20" dirty="0">
                <a:solidFill>
                  <a:srgbClr val="AA8E2D"/>
                </a:solidFill>
                <a:latin typeface="Calibri"/>
                <a:cs typeface="Calibri"/>
              </a:rPr>
              <a:t>30+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5"/>
              </a:spcBef>
            </a:pPr>
            <a:r>
              <a:rPr sz="2000" b="1" spc="10" dirty="0">
                <a:solidFill>
                  <a:srgbClr val="043266"/>
                </a:solidFill>
                <a:latin typeface="PMingLiU"/>
                <a:cs typeface="PMingLiU"/>
              </a:rPr>
              <a:t>國籍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7620"/>
            <a:ext cx="5201920" cy="866140"/>
          </a:xfrm>
          <a:custGeom>
            <a:avLst/>
            <a:gdLst/>
            <a:ahLst/>
            <a:cxnLst/>
            <a:rect l="l" t="t" r="r" b="b"/>
            <a:pathLst>
              <a:path w="5201920" h="866140">
                <a:moveTo>
                  <a:pt x="0" y="865631"/>
                </a:moveTo>
                <a:lnTo>
                  <a:pt x="5201412" y="865631"/>
                </a:lnTo>
                <a:lnTo>
                  <a:pt x="5201412" y="0"/>
                </a:lnTo>
                <a:lnTo>
                  <a:pt x="0" y="0"/>
                </a:lnTo>
                <a:lnTo>
                  <a:pt x="0" y="865631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學</a:t>
            </a:r>
            <a:r>
              <a:rPr lang="en-US" spc="-160" dirty="0"/>
              <a:t> </a:t>
            </a:r>
            <a:r>
              <a:rPr spc="-160" dirty="0"/>
              <a:t>生</a:t>
            </a:r>
            <a:r>
              <a:rPr lang="en-US" spc="-160" dirty="0"/>
              <a:t> </a:t>
            </a:r>
            <a:r>
              <a:rPr spc="-175" dirty="0"/>
              <a:t>來</a:t>
            </a:r>
            <a:r>
              <a:rPr lang="en-US" spc="-175" dirty="0"/>
              <a:t> </a:t>
            </a:r>
            <a:r>
              <a:rPr spc="-170" dirty="0"/>
              <a:t>自</a:t>
            </a:r>
            <a:r>
              <a:rPr lang="en-US" spc="-170" dirty="0"/>
              <a:t> </a:t>
            </a:r>
            <a:r>
              <a:rPr spc="-185" dirty="0"/>
              <a:t>世</a:t>
            </a:r>
            <a:r>
              <a:rPr lang="en-US" spc="-185" dirty="0"/>
              <a:t> </a:t>
            </a:r>
            <a:r>
              <a:rPr spc="-170" dirty="0"/>
              <a:t>界</a:t>
            </a:r>
            <a:r>
              <a:rPr lang="en-US" spc="-170" dirty="0"/>
              <a:t> </a:t>
            </a:r>
            <a:r>
              <a:rPr spc="-170" dirty="0"/>
              <a:t>各</a:t>
            </a:r>
            <a:r>
              <a:rPr lang="en-US" spc="-170" dirty="0"/>
              <a:t> </a:t>
            </a:r>
            <a:r>
              <a:rPr spc="-170" dirty="0"/>
              <a:t>地</a:t>
            </a:r>
          </a:p>
        </p:txBody>
      </p:sp>
      <p:sp>
        <p:nvSpPr>
          <p:cNvPr id="14" name="object 14"/>
          <p:cNvSpPr/>
          <p:nvPr/>
        </p:nvSpPr>
        <p:spPr>
          <a:xfrm>
            <a:off x="6402997" y="1222247"/>
            <a:ext cx="5789002" cy="36728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931414" y="1914905"/>
            <a:ext cx="13970" cy="837565"/>
          </a:xfrm>
          <a:custGeom>
            <a:avLst/>
            <a:gdLst/>
            <a:ahLst/>
            <a:cxnLst/>
            <a:rect l="l" t="t" r="r" b="b"/>
            <a:pathLst>
              <a:path w="13969" h="837564">
                <a:moveTo>
                  <a:pt x="0" y="0"/>
                </a:moveTo>
                <a:lnTo>
                  <a:pt x="13728" y="837399"/>
                </a:lnTo>
              </a:path>
            </a:pathLst>
          </a:custGeom>
          <a:ln w="32003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900933" y="4269485"/>
            <a:ext cx="13970" cy="837565"/>
          </a:xfrm>
          <a:custGeom>
            <a:avLst/>
            <a:gdLst/>
            <a:ahLst/>
            <a:cxnLst/>
            <a:rect l="l" t="t" r="r" b="b"/>
            <a:pathLst>
              <a:path w="13969" h="837564">
                <a:moveTo>
                  <a:pt x="0" y="0"/>
                </a:moveTo>
                <a:lnTo>
                  <a:pt x="13728" y="837399"/>
                </a:lnTo>
              </a:path>
            </a:pathLst>
          </a:custGeom>
          <a:ln w="32003">
            <a:solidFill>
              <a:srgbClr val="54545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11</a:t>
            </a:fld>
            <a:endParaRPr spc="-1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911348"/>
            <a:ext cx="1577340" cy="2624455"/>
          </a:xfrm>
          <a:custGeom>
            <a:avLst/>
            <a:gdLst/>
            <a:ahLst/>
            <a:cxnLst/>
            <a:rect l="l" t="t" r="r" b="b"/>
            <a:pathLst>
              <a:path w="1577340" h="2624454">
                <a:moveTo>
                  <a:pt x="1577340" y="0"/>
                </a:moveTo>
                <a:lnTo>
                  <a:pt x="672185" y="0"/>
                </a:lnTo>
                <a:lnTo>
                  <a:pt x="0" y="2624328"/>
                </a:lnTo>
                <a:lnTo>
                  <a:pt x="905154" y="2624328"/>
                </a:lnTo>
                <a:lnTo>
                  <a:pt x="1577340" y="0"/>
                </a:lnTo>
                <a:close/>
              </a:path>
            </a:pathLst>
          </a:custGeom>
          <a:solidFill>
            <a:srgbClr val="AA8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14659" y="3378708"/>
            <a:ext cx="1577340" cy="2624455"/>
          </a:xfrm>
          <a:custGeom>
            <a:avLst/>
            <a:gdLst/>
            <a:ahLst/>
            <a:cxnLst/>
            <a:rect l="l" t="t" r="r" b="b"/>
            <a:pathLst>
              <a:path w="1577340" h="2624454">
                <a:moveTo>
                  <a:pt x="1577340" y="0"/>
                </a:moveTo>
                <a:lnTo>
                  <a:pt x="672185" y="0"/>
                </a:lnTo>
                <a:lnTo>
                  <a:pt x="0" y="2624328"/>
                </a:lnTo>
                <a:lnTo>
                  <a:pt x="905154" y="2624328"/>
                </a:lnTo>
                <a:lnTo>
                  <a:pt x="1577340" y="0"/>
                </a:lnTo>
                <a:close/>
              </a:path>
            </a:pathLst>
          </a:custGeom>
          <a:solidFill>
            <a:srgbClr val="0432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58484" y="1272541"/>
            <a:ext cx="5527547" cy="44211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4340" y="1129283"/>
            <a:ext cx="5599175" cy="4564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416866" y="1494281"/>
            <a:ext cx="3977640" cy="31897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AA8E2D"/>
                </a:solidFill>
                <a:latin typeface="PMingLiU"/>
                <a:cs typeface="PMingLiU"/>
              </a:rPr>
              <a:t>廣</a:t>
            </a:r>
            <a:r>
              <a:rPr lang="en-US" sz="2400" b="1" spc="-15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AA8E2D"/>
                </a:solidFill>
                <a:latin typeface="PMingLiU"/>
                <a:cs typeface="PMingLiU"/>
              </a:rPr>
              <a:t>泛</a:t>
            </a:r>
            <a:r>
              <a:rPr lang="en-US" sz="2400" b="1" spc="-15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AA8E2D"/>
                </a:solidFill>
                <a:latin typeface="PMingLiU"/>
                <a:cs typeface="PMingLiU"/>
              </a:rPr>
              <a:t>學</a:t>
            </a:r>
            <a:r>
              <a:rPr lang="en-US" sz="2400" b="1" spc="-15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400" b="1" spc="-25" dirty="0">
                <a:solidFill>
                  <a:srgbClr val="AA8E2D"/>
                </a:solidFill>
                <a:latin typeface="PMingLiU"/>
                <a:cs typeface="PMingLiU"/>
              </a:rPr>
              <a:t>生</a:t>
            </a:r>
            <a:r>
              <a:rPr lang="en-US" sz="2400" b="1" spc="-25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400" b="1" spc="-25" dirty="0">
                <a:solidFill>
                  <a:srgbClr val="AA8E2D"/>
                </a:solidFill>
                <a:latin typeface="PMingLiU"/>
                <a:cs typeface="PMingLiU"/>
              </a:rPr>
              <a:t>交</a:t>
            </a:r>
            <a:r>
              <a:rPr lang="en-US" sz="2400" b="1" spc="-25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400" b="1" spc="-25" dirty="0">
                <a:solidFill>
                  <a:srgbClr val="AA8E2D"/>
                </a:solidFill>
                <a:latin typeface="PMingLiU"/>
                <a:cs typeface="PMingLiU"/>
              </a:rPr>
              <a:t>流</a:t>
            </a:r>
            <a:r>
              <a:rPr lang="en-US" sz="2400" b="1" spc="-25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400" b="1" spc="-25" dirty="0">
                <a:solidFill>
                  <a:srgbClr val="AA8E2D"/>
                </a:solidFill>
                <a:latin typeface="PMingLiU"/>
                <a:cs typeface="PMingLiU"/>
              </a:rPr>
              <a:t>網</a:t>
            </a:r>
            <a:r>
              <a:rPr lang="en-US" sz="2400" b="1" spc="-25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400" b="1" spc="-25" dirty="0">
                <a:solidFill>
                  <a:srgbClr val="AA8E2D"/>
                </a:solidFill>
                <a:latin typeface="PMingLiU"/>
                <a:cs typeface="PMingLiU"/>
              </a:rPr>
              <a:t>絡</a:t>
            </a:r>
            <a:endParaRPr sz="2400" dirty="0">
              <a:latin typeface="PMingLiU"/>
              <a:cs typeface="PMingLiU"/>
            </a:endParaRPr>
          </a:p>
          <a:p>
            <a:pPr marL="323215" marR="216535" indent="-287020">
              <a:lnSpc>
                <a:spcPct val="100000"/>
              </a:lnSpc>
              <a:spcBef>
                <a:spcPts val="1750"/>
              </a:spcBef>
              <a:tabLst>
                <a:tab pos="32321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提供豐富的學習體驗，擴大學生的 發展網絡</a:t>
            </a:r>
            <a:endParaRPr sz="1800" dirty="0">
              <a:latin typeface="PMingLiU"/>
              <a:cs typeface="PMingLiU"/>
            </a:endParaRPr>
          </a:p>
          <a:p>
            <a:pPr marL="339725" marR="5080" indent="-303213">
              <a:lnSpc>
                <a:spcPct val="104000"/>
              </a:lnSpc>
              <a:spcBef>
                <a:spcPts val="175"/>
              </a:spcBef>
              <a:tabLst>
                <a:tab pos="32321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網絡中的著名商學院分佈於亞洲、 澳紐、歐洲及北美，包括： </a:t>
            </a:r>
            <a:endParaRPr lang="en-US" sz="1800" dirty="0">
              <a:solidFill>
                <a:srgbClr val="212121"/>
              </a:solidFill>
              <a:latin typeface="PMingLiU"/>
              <a:cs typeface="PMingLiU"/>
            </a:endParaRPr>
          </a:p>
          <a:p>
            <a:pPr marL="339725" marR="5080" indent="-303213">
              <a:lnSpc>
                <a:spcPct val="104000"/>
              </a:lnSpc>
              <a:spcBef>
                <a:spcPts val="175"/>
              </a:spcBef>
              <a:tabLst>
                <a:tab pos="323215" algn="l"/>
              </a:tabLst>
            </a:pPr>
            <a:r>
              <a:rPr lang="en-US" b="1" spc="-10" dirty="0">
                <a:solidFill>
                  <a:srgbClr val="212121"/>
                </a:solidFill>
                <a:latin typeface="PMingLiU"/>
                <a:cs typeface="PMingLiU"/>
              </a:rPr>
              <a:t>     </a:t>
            </a:r>
            <a:r>
              <a:rPr sz="1600" b="1" spc="-10" dirty="0" err="1">
                <a:latin typeface="PMingLiU"/>
                <a:cs typeface="PMingLiU"/>
              </a:rPr>
              <a:t>巴黎高等學</a:t>
            </a:r>
            <a:r>
              <a:rPr sz="1600" b="1" spc="-20" dirty="0" err="1">
                <a:latin typeface="PMingLiU"/>
                <a:cs typeface="PMingLiU"/>
              </a:rPr>
              <a:t>院、</a:t>
            </a:r>
            <a:r>
              <a:rPr sz="1600" b="1" spc="-10" dirty="0" err="1">
                <a:latin typeface="PMingLiU"/>
                <a:cs typeface="PMingLiU"/>
              </a:rPr>
              <a:t>倫</a:t>
            </a:r>
            <a:r>
              <a:rPr sz="1600" b="1" spc="-20" dirty="0" err="1">
                <a:latin typeface="PMingLiU"/>
                <a:cs typeface="PMingLiU"/>
              </a:rPr>
              <a:t>敦商</a:t>
            </a:r>
            <a:r>
              <a:rPr sz="1600" b="1" spc="-10" dirty="0" err="1">
                <a:latin typeface="PMingLiU"/>
                <a:cs typeface="PMingLiU"/>
              </a:rPr>
              <a:t>學</a:t>
            </a:r>
            <a:r>
              <a:rPr sz="1600" b="1" spc="-20" dirty="0" err="1">
                <a:latin typeface="PMingLiU"/>
                <a:cs typeface="PMingLiU"/>
              </a:rPr>
              <a:t>院、</a:t>
            </a:r>
            <a:r>
              <a:rPr sz="1600" b="1" spc="-10" dirty="0" err="1">
                <a:latin typeface="PMingLiU"/>
                <a:cs typeface="PMingLiU"/>
              </a:rPr>
              <a:t>北</a:t>
            </a:r>
            <a:r>
              <a:rPr sz="1600" b="1" spc="-20" dirty="0" err="1">
                <a:latin typeface="PMingLiU"/>
                <a:cs typeface="PMingLiU"/>
              </a:rPr>
              <a:t>京大</a:t>
            </a:r>
            <a:r>
              <a:rPr sz="1600" b="1" spc="-10" dirty="0" err="1">
                <a:latin typeface="PMingLiU"/>
                <a:cs typeface="PMingLiU"/>
              </a:rPr>
              <a:t>學</a:t>
            </a:r>
            <a:r>
              <a:rPr sz="1600" b="1" spc="-20" dirty="0">
                <a:latin typeface="PMingLiU"/>
                <a:cs typeface="PMingLiU"/>
              </a:rPr>
              <a:t>、</a:t>
            </a:r>
            <a:r>
              <a:rPr sz="1600" b="1" spc="-5" dirty="0">
                <a:latin typeface="PMingLiU"/>
                <a:cs typeface="PMingLiU"/>
              </a:rPr>
              <a:t> </a:t>
            </a:r>
            <a:r>
              <a:rPr sz="1600" b="1" spc="-10" dirty="0">
                <a:latin typeface="PMingLiU"/>
                <a:cs typeface="PMingLiU"/>
              </a:rPr>
              <a:t>清華大學、</a:t>
            </a:r>
            <a:r>
              <a:rPr sz="1600" b="1" spc="-20" dirty="0">
                <a:latin typeface="PMingLiU"/>
                <a:cs typeface="PMingLiU"/>
              </a:rPr>
              <a:t>加利</a:t>
            </a:r>
            <a:r>
              <a:rPr sz="1600" b="1" spc="-10" dirty="0">
                <a:latin typeface="PMingLiU"/>
                <a:cs typeface="PMingLiU"/>
              </a:rPr>
              <a:t>福</a:t>
            </a:r>
            <a:r>
              <a:rPr sz="1600" b="1" spc="-20" dirty="0">
                <a:latin typeface="PMingLiU"/>
                <a:cs typeface="PMingLiU"/>
              </a:rPr>
              <a:t>尼亞</a:t>
            </a:r>
            <a:r>
              <a:rPr sz="1600" b="1" spc="-10" dirty="0">
                <a:latin typeface="PMingLiU"/>
                <a:cs typeface="PMingLiU"/>
              </a:rPr>
              <a:t>大</a:t>
            </a:r>
            <a:r>
              <a:rPr sz="1600" b="1" spc="-20" dirty="0">
                <a:latin typeface="PMingLiU"/>
                <a:cs typeface="PMingLiU"/>
              </a:rPr>
              <a:t>學洛</a:t>
            </a:r>
            <a:r>
              <a:rPr sz="1600" b="1" spc="-10" dirty="0">
                <a:latin typeface="PMingLiU"/>
                <a:cs typeface="PMingLiU"/>
              </a:rPr>
              <a:t>杉</a:t>
            </a:r>
            <a:r>
              <a:rPr sz="1600" b="1" spc="-20" dirty="0">
                <a:latin typeface="PMingLiU"/>
                <a:cs typeface="PMingLiU"/>
              </a:rPr>
              <a:t>磯分</a:t>
            </a:r>
            <a:r>
              <a:rPr sz="1600" b="1" spc="-10" dirty="0">
                <a:latin typeface="PMingLiU"/>
                <a:cs typeface="PMingLiU"/>
              </a:rPr>
              <a:t>校</a:t>
            </a:r>
            <a:r>
              <a:rPr sz="1600" b="1" spc="-20" dirty="0">
                <a:latin typeface="PMingLiU"/>
                <a:cs typeface="PMingLiU"/>
              </a:rPr>
              <a:t>、</a:t>
            </a:r>
            <a:r>
              <a:rPr sz="1600" b="1" spc="-5" dirty="0">
                <a:latin typeface="PMingLiU"/>
                <a:cs typeface="PMingLiU"/>
              </a:rPr>
              <a:t> </a:t>
            </a:r>
            <a:r>
              <a:rPr sz="1600" b="1" spc="-10" dirty="0">
                <a:latin typeface="PMingLiU"/>
                <a:cs typeface="PMingLiU"/>
              </a:rPr>
              <a:t>悉尼大學、</a:t>
            </a:r>
            <a:r>
              <a:rPr sz="1600" b="1" spc="-20" dirty="0">
                <a:latin typeface="PMingLiU"/>
                <a:cs typeface="PMingLiU"/>
              </a:rPr>
              <a:t>多倫</a:t>
            </a:r>
            <a:r>
              <a:rPr sz="1600" b="1" spc="-10" dirty="0">
                <a:latin typeface="PMingLiU"/>
                <a:cs typeface="PMingLiU"/>
              </a:rPr>
              <a:t>多</a:t>
            </a:r>
            <a:r>
              <a:rPr sz="1600" b="1" spc="-20" dirty="0">
                <a:latin typeface="PMingLiU"/>
                <a:cs typeface="PMingLiU"/>
              </a:rPr>
              <a:t>大學</a:t>
            </a:r>
            <a:r>
              <a:rPr sz="1600" b="1" spc="-10" dirty="0">
                <a:latin typeface="PMingLiU"/>
                <a:cs typeface="PMingLiU"/>
              </a:rPr>
              <a:t>、</a:t>
            </a:r>
            <a:r>
              <a:rPr sz="1600" b="1" spc="-20" dirty="0">
                <a:latin typeface="PMingLiU"/>
                <a:cs typeface="PMingLiU"/>
              </a:rPr>
              <a:t>耶魯</a:t>
            </a:r>
            <a:r>
              <a:rPr sz="1600" b="1" spc="-10" dirty="0">
                <a:latin typeface="PMingLiU"/>
                <a:cs typeface="PMingLiU"/>
              </a:rPr>
              <a:t>大</a:t>
            </a:r>
            <a:r>
              <a:rPr sz="1600" b="1" spc="-20" dirty="0">
                <a:latin typeface="PMingLiU"/>
                <a:cs typeface="PMingLiU"/>
              </a:rPr>
              <a:t>學</a:t>
            </a:r>
            <a:endParaRPr sz="1600" dirty="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48"/>
              </a:spcBef>
            </a:pPr>
            <a:endParaRPr sz="2300" dirty="0">
              <a:latin typeface="Times New Roman"/>
              <a:cs typeface="Times New Roman"/>
            </a:endParaRPr>
          </a:p>
          <a:p>
            <a:pPr marL="196215">
              <a:lnSpc>
                <a:spcPct val="100000"/>
              </a:lnSpc>
            </a:pPr>
            <a:r>
              <a:rPr sz="1650" b="1" i="1" spc="-60" dirty="0">
                <a:solidFill>
                  <a:srgbClr val="212121"/>
                </a:solidFill>
                <a:latin typeface="PMingLiU"/>
                <a:cs typeface="PMingLiU"/>
              </a:rPr>
              <a:t>合作伙伴數</a:t>
            </a:r>
            <a:r>
              <a:rPr sz="1650" b="1" i="1" spc="-70" dirty="0">
                <a:solidFill>
                  <a:srgbClr val="212121"/>
                </a:solidFill>
                <a:latin typeface="PMingLiU"/>
                <a:cs typeface="PMingLiU"/>
              </a:rPr>
              <a:t>目：</a:t>
            </a:r>
            <a:endParaRPr sz="1650" dirty="0">
              <a:latin typeface="PMingLiU"/>
              <a:cs typeface="PMingLiU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sz="half" idx="3"/>
          </p:nvPr>
        </p:nvSpPr>
        <p:spPr>
          <a:xfrm>
            <a:off x="7215725" y="1725112"/>
            <a:ext cx="4290476" cy="392928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5" dirty="0"/>
              <a:t>強</a:t>
            </a:r>
            <a:r>
              <a:rPr lang="en-US" spc="-15" dirty="0"/>
              <a:t> </a:t>
            </a:r>
            <a:r>
              <a:rPr spc="-15" dirty="0"/>
              <a:t>大</a:t>
            </a:r>
            <a:r>
              <a:rPr lang="en-US" spc="-15" dirty="0"/>
              <a:t> </a:t>
            </a:r>
            <a:r>
              <a:rPr spc="-15" dirty="0"/>
              <a:t>的</a:t>
            </a:r>
            <a:r>
              <a:rPr lang="en-US" spc="-15" dirty="0"/>
              <a:t> </a:t>
            </a:r>
            <a:r>
              <a:rPr spc="-25" dirty="0"/>
              <a:t>策</a:t>
            </a:r>
            <a:r>
              <a:rPr lang="en-US" spc="-25" dirty="0"/>
              <a:t> </a:t>
            </a:r>
            <a:r>
              <a:rPr spc="-25" dirty="0"/>
              <a:t>略</a:t>
            </a:r>
            <a:r>
              <a:rPr lang="en-US" spc="-25" dirty="0"/>
              <a:t> </a:t>
            </a:r>
            <a:r>
              <a:rPr spc="-25" dirty="0"/>
              <a:t>合</a:t>
            </a:r>
            <a:r>
              <a:rPr lang="en-US" spc="-25" dirty="0"/>
              <a:t> </a:t>
            </a:r>
            <a:r>
              <a:rPr spc="-25" dirty="0"/>
              <a:t>作</a:t>
            </a:r>
            <a:r>
              <a:rPr lang="en-US" spc="-25" dirty="0"/>
              <a:t> </a:t>
            </a:r>
            <a:r>
              <a:rPr spc="-25" dirty="0"/>
              <a:t>夥</a:t>
            </a:r>
            <a:r>
              <a:rPr lang="en-US" spc="-25" dirty="0"/>
              <a:t> </a:t>
            </a:r>
            <a:r>
              <a:rPr spc="-25" dirty="0"/>
              <a:t>伴</a:t>
            </a:r>
          </a:p>
          <a:p>
            <a:pPr marL="12700">
              <a:lnSpc>
                <a:spcPct val="100000"/>
              </a:lnSpc>
              <a:spcBef>
                <a:spcPts val="1019"/>
              </a:spcBef>
              <a:tabLst>
                <a:tab pos="299085" algn="l"/>
              </a:tabLst>
            </a:pPr>
            <a:r>
              <a:rPr sz="1700" b="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創建協同效應和開拓新</a:t>
            </a:r>
            <a:r>
              <a:rPr sz="1700" b="0" spc="-15" dirty="0">
                <a:solidFill>
                  <a:srgbClr val="212121"/>
                </a:solidFill>
                <a:latin typeface="PMingLiU"/>
                <a:cs typeface="PMingLiU"/>
              </a:rPr>
              <a:t>機遇</a:t>
            </a:r>
            <a:endParaRPr sz="1700" dirty="0">
              <a:latin typeface="PMingLiU"/>
              <a:cs typeface="PMingLiU"/>
            </a:endParaRPr>
          </a:p>
          <a:p>
            <a:pPr marL="299085" marR="93345" indent="-287020" algn="just">
              <a:lnSpc>
                <a:spcPct val="100000"/>
              </a:lnSpc>
            </a:pPr>
            <a:r>
              <a:rPr sz="1700" b="0" dirty="0">
                <a:solidFill>
                  <a:srgbClr val="212121"/>
                </a:solidFill>
                <a:latin typeface="Arial"/>
                <a:cs typeface="Arial"/>
              </a:rPr>
              <a:t>• </a:t>
            </a:r>
            <a:r>
              <a:rPr lang="en-US" sz="1700" b="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700" b="0" dirty="0" err="1">
                <a:solidFill>
                  <a:srgbClr val="212121"/>
                </a:solidFill>
                <a:latin typeface="PMingLiU"/>
                <a:cs typeface="PMingLiU"/>
              </a:rPr>
              <a:t>與</a:t>
            </a:r>
            <a:r>
              <a:rPr sz="1700" spc="10" dirty="0" err="1">
                <a:solidFill>
                  <a:srgbClr val="212121"/>
                </a:solidFill>
              </a:rPr>
              <a:t>美國</a:t>
            </a:r>
            <a:r>
              <a:rPr sz="1700" dirty="0" err="1">
                <a:solidFill>
                  <a:srgbClr val="212121"/>
                </a:solidFill>
              </a:rPr>
              <a:t>西</a:t>
            </a:r>
            <a:r>
              <a:rPr sz="1700" spc="-15" dirty="0" err="1">
                <a:solidFill>
                  <a:srgbClr val="212121"/>
                </a:solidFill>
              </a:rPr>
              <a:t>北</a:t>
            </a:r>
            <a:r>
              <a:rPr sz="1700" dirty="0" err="1">
                <a:solidFill>
                  <a:srgbClr val="212121"/>
                </a:solidFill>
              </a:rPr>
              <a:t>大學</a:t>
            </a:r>
            <a:r>
              <a:rPr sz="1700" spc="-15" dirty="0" err="1">
                <a:solidFill>
                  <a:srgbClr val="212121"/>
                </a:solidFill>
              </a:rPr>
              <a:t>凱</a:t>
            </a:r>
            <a:r>
              <a:rPr sz="1700" dirty="0" err="1">
                <a:solidFill>
                  <a:srgbClr val="212121"/>
                </a:solidFill>
              </a:rPr>
              <a:t>洛格</a:t>
            </a:r>
            <a:r>
              <a:rPr sz="1700" spc="-15" dirty="0" err="1">
                <a:solidFill>
                  <a:srgbClr val="212121"/>
                </a:solidFill>
              </a:rPr>
              <a:t>管</a:t>
            </a:r>
            <a:r>
              <a:rPr sz="1700" dirty="0" err="1">
                <a:solidFill>
                  <a:srgbClr val="212121"/>
                </a:solidFill>
              </a:rPr>
              <a:t>理學院</a:t>
            </a:r>
            <a:r>
              <a:rPr sz="1700" spc="-75" dirty="0">
                <a:solidFill>
                  <a:srgbClr val="212121"/>
                </a:solidFill>
              </a:rPr>
              <a:t> </a:t>
            </a:r>
            <a:r>
              <a:rPr sz="1700" spc="-5" dirty="0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sz="1700" spc="-35" dirty="0">
                <a:solidFill>
                  <a:srgbClr val="212121"/>
                </a:solidFill>
                <a:latin typeface="Calibri"/>
                <a:cs typeface="Calibri"/>
              </a:rPr>
              <a:t>K</a:t>
            </a:r>
            <a:r>
              <a:rPr sz="1700" spc="-1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700" spc="-15" dirty="0">
                <a:solidFill>
                  <a:srgbClr val="212121"/>
                </a:solidFill>
                <a:latin typeface="Calibri"/>
                <a:cs typeface="Calibri"/>
              </a:rPr>
              <a:t>l</a:t>
            </a:r>
            <a:r>
              <a:rPr sz="1700" dirty="0">
                <a:solidFill>
                  <a:srgbClr val="212121"/>
                </a:solidFill>
                <a:latin typeface="Calibri"/>
                <a:cs typeface="Calibri"/>
              </a:rPr>
              <a:t>l</a:t>
            </a:r>
            <a:r>
              <a:rPr sz="1700" spc="-5" dirty="0">
                <a:solidFill>
                  <a:srgbClr val="212121"/>
                </a:solidFill>
                <a:latin typeface="Calibri"/>
                <a:cs typeface="Calibri"/>
              </a:rPr>
              <a:t>ogg) 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合辦凱洛格</a:t>
            </a:r>
            <a:r>
              <a:rPr sz="1700" b="0" dirty="0">
                <a:solidFill>
                  <a:srgbClr val="212121"/>
                </a:solidFill>
                <a:latin typeface="Calibri"/>
                <a:cs typeface="Calibri"/>
              </a:rPr>
              <a:t>—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科大</a:t>
            </a:r>
            <a:r>
              <a:rPr sz="1700" b="0" spc="-15" dirty="0">
                <a:solidFill>
                  <a:srgbClr val="212121"/>
                </a:solidFill>
                <a:latin typeface="PMingLiU"/>
                <a:cs typeface="PMingLiU"/>
              </a:rPr>
              <a:t>行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政人</a:t>
            </a:r>
            <a:r>
              <a:rPr sz="1700" b="0" spc="-15" dirty="0">
                <a:solidFill>
                  <a:srgbClr val="212121"/>
                </a:solidFill>
                <a:latin typeface="PMingLiU"/>
                <a:cs typeface="PMingLiU"/>
              </a:rPr>
              <a:t>員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工商</a:t>
            </a:r>
            <a:r>
              <a:rPr sz="1700" b="0" spc="-15" dirty="0">
                <a:solidFill>
                  <a:srgbClr val="212121"/>
                </a:solidFill>
                <a:latin typeface="PMingLiU"/>
                <a:cs typeface="PMingLiU"/>
              </a:rPr>
              <a:t>管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理碩士 課程</a:t>
            </a:r>
            <a:endParaRPr sz="1700" dirty="0">
              <a:latin typeface="PMingLiU"/>
              <a:cs typeface="PMingLiU"/>
            </a:endParaRPr>
          </a:p>
          <a:p>
            <a:pPr marL="299085" marR="73025" indent="-287020">
              <a:lnSpc>
                <a:spcPct val="100000"/>
              </a:lnSpc>
              <a:tabLst>
                <a:tab pos="299085" algn="l"/>
              </a:tabLst>
            </a:pPr>
            <a:r>
              <a:rPr sz="1700" b="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與</a:t>
            </a:r>
            <a:r>
              <a:rPr sz="1700" spc="10" dirty="0">
                <a:solidFill>
                  <a:srgbClr val="212121"/>
                </a:solidFill>
              </a:rPr>
              <a:t>紐約</a:t>
            </a:r>
            <a:r>
              <a:rPr sz="1700" dirty="0">
                <a:solidFill>
                  <a:srgbClr val="212121"/>
                </a:solidFill>
              </a:rPr>
              <a:t>大</a:t>
            </a:r>
            <a:r>
              <a:rPr sz="1700" spc="-15" dirty="0">
                <a:solidFill>
                  <a:srgbClr val="212121"/>
                </a:solidFill>
              </a:rPr>
              <a:t>學</a:t>
            </a:r>
            <a:r>
              <a:rPr sz="1700" dirty="0">
                <a:solidFill>
                  <a:srgbClr val="212121"/>
                </a:solidFill>
              </a:rPr>
              <a:t>商學</a:t>
            </a:r>
            <a:r>
              <a:rPr sz="1700" spc="-15" dirty="0">
                <a:solidFill>
                  <a:srgbClr val="212121"/>
                </a:solidFill>
              </a:rPr>
              <a:t>院</a:t>
            </a:r>
            <a:r>
              <a:rPr sz="1700" spc="-5" dirty="0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sz="1700" spc="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700" dirty="0">
                <a:solidFill>
                  <a:srgbClr val="212121"/>
                </a:solidFill>
                <a:latin typeface="Calibri"/>
                <a:cs typeface="Calibri"/>
              </a:rPr>
              <a:t>YU</a:t>
            </a:r>
            <a:r>
              <a:rPr sz="17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700" spc="-5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700" spc="-30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700" spc="-10" dirty="0">
                <a:solidFill>
                  <a:srgbClr val="212121"/>
                </a:solidFill>
                <a:latin typeface="Calibri"/>
                <a:cs typeface="Calibri"/>
              </a:rPr>
              <a:t>er</a:t>
            </a:r>
            <a:r>
              <a:rPr sz="170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700" dirty="0">
                <a:solidFill>
                  <a:srgbClr val="212121"/>
                </a:solidFill>
                <a:latin typeface="Calibri"/>
                <a:cs typeface="Calibri"/>
              </a:rPr>
              <a:t>)</a:t>
            </a:r>
            <a:r>
              <a:rPr sz="1700" spc="-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合辦科大</a:t>
            </a:r>
            <a:r>
              <a:rPr sz="1700" b="0" dirty="0">
                <a:solidFill>
                  <a:srgbClr val="212121"/>
                </a:solidFill>
                <a:latin typeface="Calibri"/>
                <a:cs typeface="Calibri"/>
              </a:rPr>
              <a:t>— 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紐大環球金融理學碩士</a:t>
            </a:r>
            <a:r>
              <a:rPr sz="1700" b="0" spc="-15" dirty="0">
                <a:solidFill>
                  <a:srgbClr val="212121"/>
                </a:solidFill>
                <a:latin typeface="PMingLiU"/>
                <a:cs typeface="PMingLiU"/>
              </a:rPr>
              <a:t>課程</a:t>
            </a:r>
            <a:endParaRPr sz="1700" dirty="0">
              <a:latin typeface="PMingLiU"/>
              <a:cs typeface="PMingLiU"/>
            </a:endParaRPr>
          </a:p>
          <a:p>
            <a:pPr marL="307975" marR="288925" indent="-295910">
              <a:lnSpc>
                <a:spcPct val="100000"/>
              </a:lnSpc>
              <a:tabLst>
                <a:tab pos="299085" algn="l"/>
              </a:tabLst>
            </a:pPr>
            <a:r>
              <a:rPr sz="1700" b="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與</a:t>
            </a:r>
            <a:r>
              <a:rPr sz="1700" spc="10" dirty="0">
                <a:solidFill>
                  <a:srgbClr val="212121"/>
                </a:solidFill>
              </a:rPr>
              <a:t>美國</a:t>
            </a:r>
            <a:r>
              <a:rPr sz="1700" dirty="0">
                <a:solidFill>
                  <a:srgbClr val="212121"/>
                </a:solidFill>
              </a:rPr>
              <a:t>南</a:t>
            </a:r>
            <a:r>
              <a:rPr sz="1700" spc="-15" dirty="0">
                <a:solidFill>
                  <a:srgbClr val="212121"/>
                </a:solidFill>
              </a:rPr>
              <a:t>加</a:t>
            </a:r>
            <a:r>
              <a:rPr sz="1700" dirty="0">
                <a:solidFill>
                  <a:srgbClr val="212121"/>
                </a:solidFill>
              </a:rPr>
              <a:t>州大</a:t>
            </a:r>
            <a:r>
              <a:rPr sz="1700" spc="-15" dirty="0">
                <a:solidFill>
                  <a:srgbClr val="212121"/>
                </a:solidFill>
              </a:rPr>
              <a:t>學</a:t>
            </a:r>
            <a:r>
              <a:rPr sz="1700" dirty="0">
                <a:solidFill>
                  <a:srgbClr val="212121"/>
                </a:solidFill>
              </a:rPr>
              <a:t>及意</a:t>
            </a:r>
            <a:r>
              <a:rPr sz="1700" spc="-15" dirty="0">
                <a:solidFill>
                  <a:srgbClr val="212121"/>
                </a:solidFill>
              </a:rPr>
              <a:t>大</a:t>
            </a:r>
            <a:r>
              <a:rPr sz="1700" dirty="0">
                <a:solidFill>
                  <a:srgbClr val="212121"/>
                </a:solidFill>
              </a:rPr>
              <a:t>利博</a:t>
            </a:r>
            <a:r>
              <a:rPr sz="1700" spc="-15" dirty="0">
                <a:solidFill>
                  <a:srgbClr val="212121"/>
                </a:solidFill>
              </a:rPr>
              <a:t>科</a:t>
            </a:r>
            <a:r>
              <a:rPr sz="1700" dirty="0">
                <a:solidFill>
                  <a:srgbClr val="212121"/>
                </a:solidFill>
              </a:rPr>
              <a:t>尼大學 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合辦全球工商管理學</a:t>
            </a:r>
            <a:r>
              <a:rPr sz="1700" b="0" spc="-15" dirty="0">
                <a:solidFill>
                  <a:srgbClr val="212121"/>
                </a:solidFill>
                <a:latin typeface="PMingLiU"/>
                <a:cs typeface="PMingLiU"/>
              </a:rPr>
              <a:t>士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課程</a:t>
            </a:r>
            <a:endParaRPr sz="1700" dirty="0">
              <a:latin typeface="PMingLiU"/>
              <a:cs typeface="PMingLiU"/>
            </a:endParaRPr>
          </a:p>
          <a:p>
            <a:pPr marL="307975" marR="415290" indent="-295910">
              <a:lnSpc>
                <a:spcPct val="100000"/>
              </a:lnSpc>
              <a:tabLst>
                <a:tab pos="299085" algn="l"/>
              </a:tabLst>
            </a:pPr>
            <a:r>
              <a:rPr sz="1700" b="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與</a:t>
            </a:r>
            <a:r>
              <a:rPr sz="1700" spc="10" dirty="0">
                <a:solidFill>
                  <a:srgbClr val="212121"/>
                </a:solidFill>
              </a:rPr>
              <a:t>全球</a:t>
            </a:r>
            <a:r>
              <a:rPr sz="1700" dirty="0">
                <a:solidFill>
                  <a:srgbClr val="212121"/>
                </a:solidFill>
              </a:rPr>
              <a:t>管</a:t>
            </a:r>
            <a:r>
              <a:rPr sz="1700" spc="-15" dirty="0">
                <a:solidFill>
                  <a:srgbClr val="212121"/>
                </a:solidFill>
              </a:rPr>
              <a:t>理</a:t>
            </a:r>
            <a:r>
              <a:rPr sz="1700" dirty="0">
                <a:solidFill>
                  <a:srgbClr val="212121"/>
                </a:solidFill>
              </a:rPr>
              <a:t>教育</a:t>
            </a:r>
            <a:r>
              <a:rPr sz="1700" spc="-15" dirty="0">
                <a:solidFill>
                  <a:srgbClr val="212121"/>
                </a:solidFill>
              </a:rPr>
              <a:t>聯</a:t>
            </a:r>
            <a:r>
              <a:rPr sz="1700" dirty="0">
                <a:solidFill>
                  <a:srgbClr val="212121"/>
                </a:solidFill>
              </a:rPr>
              <a:t>盟</a:t>
            </a:r>
            <a:r>
              <a:rPr sz="1700" spc="-100" dirty="0">
                <a:solidFill>
                  <a:srgbClr val="212121"/>
                </a:solidFill>
              </a:rPr>
              <a:t> </a:t>
            </a:r>
            <a:r>
              <a:rPr sz="1700" spc="-5" dirty="0">
                <a:solidFill>
                  <a:srgbClr val="212121"/>
                </a:solidFill>
                <a:latin typeface="Calibri"/>
                <a:cs typeface="Calibri"/>
              </a:rPr>
              <a:t>(CEMS</a:t>
            </a:r>
            <a:r>
              <a:rPr sz="1700" dirty="0">
                <a:solidFill>
                  <a:srgbClr val="212121"/>
                </a:solidFill>
                <a:latin typeface="Calibri"/>
                <a:cs typeface="Calibri"/>
              </a:rPr>
              <a:t>)</a:t>
            </a:r>
            <a:r>
              <a:rPr sz="17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700" b="0" dirty="0" err="1">
                <a:solidFill>
                  <a:srgbClr val="212121"/>
                </a:solidFill>
                <a:latin typeface="PMingLiU"/>
                <a:cs typeface="PMingLiU"/>
              </a:rPr>
              <a:t>合辦國際</a:t>
            </a:r>
            <a:r>
              <a:rPr sz="1700" b="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700" b="0" dirty="0" err="1">
                <a:solidFill>
                  <a:srgbClr val="212121"/>
                </a:solidFill>
                <a:latin typeface="PMingLiU"/>
                <a:cs typeface="PMingLiU"/>
              </a:rPr>
              <a:t>管理理學碩士課程</a:t>
            </a:r>
            <a:endParaRPr lang="en-US" sz="1700" b="0" dirty="0">
              <a:solidFill>
                <a:srgbClr val="212121"/>
              </a:solidFill>
              <a:latin typeface="PMingLiU"/>
              <a:cs typeface="PMingLiU"/>
            </a:endParaRPr>
          </a:p>
          <a:p>
            <a:pPr marL="307975" marR="415290" indent="-295910">
              <a:tabLst>
                <a:tab pos="299085" algn="l"/>
              </a:tabLst>
            </a:pPr>
            <a:r>
              <a:rPr lang="en-US" altLang="zh-TW" sz="1700" dirty="0">
                <a:solidFill>
                  <a:srgbClr val="212121"/>
                </a:solidFill>
                <a:latin typeface="+mn-ea"/>
                <a:cs typeface="Arial"/>
              </a:rPr>
              <a:t>•	</a:t>
            </a:r>
            <a:r>
              <a:rPr lang="zh-CN" altLang="en-US" sz="1700" b="0" dirty="0">
                <a:solidFill>
                  <a:srgbClr val="212121"/>
                </a:solidFill>
                <a:latin typeface="+mn-ea"/>
                <a:cs typeface="PMingLiU"/>
              </a:rPr>
              <a:t>與</a:t>
            </a:r>
            <a:r>
              <a:rPr lang="zh-TW" altLang="en-US" sz="1700" dirty="0">
                <a:solidFill>
                  <a:srgbClr val="212121"/>
                </a:solidFill>
                <a:latin typeface="+mn-ea"/>
                <a:cs typeface="Arial"/>
              </a:rPr>
              <a:t>清華大學五道口金融學院</a:t>
            </a:r>
            <a:r>
              <a:rPr lang="zh-CN" altLang="en-US" sz="1700" b="0" dirty="0">
                <a:solidFill>
                  <a:srgbClr val="212121"/>
                </a:solidFill>
                <a:latin typeface="PMingLiU"/>
                <a:cs typeface="PMingLiU"/>
              </a:rPr>
              <a:t>合辦</a:t>
            </a:r>
            <a:r>
              <a:rPr lang="zh-TW" altLang="en-US" sz="1700" b="0" dirty="0">
                <a:solidFill>
                  <a:srgbClr val="212121"/>
                </a:solidFill>
                <a:latin typeface="+mn-ea"/>
              </a:rPr>
              <a:t>中英雙語工商管理博士課程</a:t>
            </a:r>
          </a:p>
          <a:p>
            <a:pPr marL="307975" marR="415290" indent="-295910">
              <a:lnSpc>
                <a:spcPct val="100000"/>
              </a:lnSpc>
              <a:tabLst>
                <a:tab pos="299085" algn="l"/>
              </a:tabLst>
            </a:pPr>
            <a:endParaRPr sz="1700" dirty="0">
              <a:latin typeface="PMingLiU"/>
              <a:cs typeface="PMingLiU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600921" y="4804767"/>
            <a:ext cx="1602229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  <a:spcAft>
                <a:spcPts val="600"/>
              </a:spcAft>
            </a:pPr>
            <a:r>
              <a:rPr sz="1600" b="1" spc="-10" dirty="0" err="1">
                <a:solidFill>
                  <a:srgbClr val="212121"/>
                </a:solidFill>
                <a:latin typeface="PMingLiU"/>
                <a:cs typeface="PMingLiU"/>
              </a:rPr>
              <a:t>本科課</a:t>
            </a:r>
            <a:r>
              <a:rPr sz="1600" b="1" spc="-20" dirty="0" err="1">
                <a:solidFill>
                  <a:srgbClr val="212121"/>
                </a:solidFill>
                <a:latin typeface="PMingLiU"/>
                <a:cs typeface="PMingLiU"/>
              </a:rPr>
              <a:t>程</a:t>
            </a:r>
            <a:r>
              <a:rPr sz="1600" b="1" spc="-5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endParaRPr lang="en-US" sz="1600" b="1" spc="-5" dirty="0">
              <a:solidFill>
                <a:srgbClr val="212121"/>
              </a:solidFill>
              <a:latin typeface="PMingLiU"/>
              <a:cs typeface="PMingLiU"/>
            </a:endParaRPr>
          </a:p>
          <a:p>
            <a:pPr marL="12700" marR="5080">
              <a:lnSpc>
                <a:spcPct val="100000"/>
              </a:lnSpc>
              <a:spcAft>
                <a:spcPts val="600"/>
              </a:spcAft>
            </a:pPr>
            <a:r>
              <a:rPr sz="1600" b="1" spc="-10" dirty="0" err="1">
                <a:solidFill>
                  <a:srgbClr val="212121"/>
                </a:solidFill>
                <a:latin typeface="PMingLiU"/>
                <a:cs typeface="PMingLiU"/>
              </a:rPr>
              <a:t>碩士</a:t>
            </a:r>
            <a:r>
              <a:rPr sz="1600" b="1" i="1" spc="5" dirty="0">
                <a:solidFill>
                  <a:srgbClr val="212121"/>
                </a:solidFill>
                <a:latin typeface="PMingLiU"/>
                <a:cs typeface="PMingLiU"/>
              </a:rPr>
              <a:t>/</a:t>
            </a:r>
            <a:r>
              <a:rPr lang="en-US" sz="1600" b="1" i="1" spc="5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600" b="1" spc="-10" dirty="0" err="1">
                <a:solidFill>
                  <a:srgbClr val="212121"/>
                </a:solidFill>
                <a:latin typeface="PMingLiU"/>
                <a:cs typeface="PMingLiU"/>
              </a:rPr>
              <a:t>研究</a:t>
            </a:r>
            <a:r>
              <a:rPr sz="1600" b="1" spc="-25" dirty="0" err="1">
                <a:solidFill>
                  <a:srgbClr val="212121"/>
                </a:solidFill>
                <a:latin typeface="PMingLiU"/>
                <a:cs typeface="PMingLiU"/>
              </a:rPr>
              <a:t>生</a:t>
            </a:r>
            <a:r>
              <a:rPr sz="1600" b="1" spc="-20" dirty="0" err="1">
                <a:solidFill>
                  <a:srgbClr val="212121"/>
                </a:solidFill>
                <a:latin typeface="PMingLiU"/>
                <a:cs typeface="PMingLiU"/>
              </a:rPr>
              <a:t>課程</a:t>
            </a:r>
            <a:endParaRPr sz="1600" dirty="0">
              <a:latin typeface="PMingLiU"/>
              <a:cs typeface="PMingLiU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423659" y="1586483"/>
            <a:ext cx="713231" cy="75437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2648" y="1292352"/>
            <a:ext cx="713231" cy="7147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203150" y="4812185"/>
            <a:ext cx="2231390" cy="5693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sz="1600" b="1" spc="-15" dirty="0">
                <a:solidFill>
                  <a:srgbClr val="1C2F67"/>
                </a:solidFill>
                <a:latin typeface="Calibri"/>
                <a:cs typeface="Calibri"/>
              </a:rPr>
              <a:t>1</a:t>
            </a:r>
            <a:r>
              <a:rPr lang="en-US" sz="1600" b="1" spc="-15" dirty="0">
                <a:solidFill>
                  <a:srgbClr val="1C2F67"/>
                </a:solidFill>
                <a:latin typeface="Calibri"/>
                <a:cs typeface="Calibri"/>
              </a:rPr>
              <a:t>50+</a:t>
            </a:r>
            <a:r>
              <a:rPr sz="1600" b="1" spc="30" dirty="0">
                <a:solidFill>
                  <a:srgbClr val="1C2F67"/>
                </a:solidFill>
                <a:latin typeface="Calibri"/>
                <a:cs typeface="Calibri"/>
              </a:rPr>
              <a:t> </a:t>
            </a:r>
            <a:r>
              <a:rPr sz="1600" b="1" spc="-10" dirty="0" err="1">
                <a:solidFill>
                  <a:srgbClr val="1C2F67"/>
                </a:solidFill>
                <a:latin typeface="PMingLiU"/>
                <a:cs typeface="PMingLiU"/>
              </a:rPr>
              <a:t>合作伙</a:t>
            </a:r>
            <a:r>
              <a:rPr sz="1600" b="1" spc="-20" dirty="0" err="1">
                <a:solidFill>
                  <a:srgbClr val="1C2F67"/>
                </a:solidFill>
                <a:latin typeface="PMingLiU"/>
                <a:cs typeface="PMingLiU"/>
              </a:rPr>
              <a:t>伴</a:t>
            </a:r>
            <a:r>
              <a:rPr sz="1600" b="1" spc="-75" dirty="0">
                <a:solidFill>
                  <a:srgbClr val="1C2F67"/>
                </a:solidFill>
                <a:latin typeface="PMingLiU"/>
                <a:cs typeface="PMingLiU"/>
              </a:rPr>
              <a:t> </a:t>
            </a:r>
            <a:endParaRPr lang="zh-TW" altLang="en-US" sz="16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Aft>
                <a:spcPts val="600"/>
              </a:spcAft>
            </a:pPr>
            <a:r>
              <a:rPr lang="en-US" altLang="zh-TW" sz="1600" b="1" spc="-15" dirty="0">
                <a:solidFill>
                  <a:srgbClr val="1C2F67"/>
                </a:solidFill>
                <a:latin typeface="Calibri"/>
                <a:cs typeface="Calibri"/>
              </a:rPr>
              <a:t>90+</a:t>
            </a:r>
            <a:r>
              <a:rPr lang="zh-TW" altLang="en-US" sz="1600" b="1" spc="15" dirty="0">
                <a:solidFill>
                  <a:srgbClr val="1C2F67"/>
                </a:solidFill>
                <a:latin typeface="Calibri"/>
                <a:cs typeface="Calibri"/>
              </a:rPr>
              <a:t> </a:t>
            </a:r>
            <a:r>
              <a:rPr lang="zh-TW" altLang="en-US" sz="1600" b="1" spc="-10" dirty="0">
                <a:solidFill>
                  <a:srgbClr val="1C2F67"/>
                </a:solidFill>
                <a:latin typeface="PMingLiU"/>
                <a:cs typeface="PMingLiU"/>
              </a:rPr>
              <a:t>合作伙</a:t>
            </a:r>
            <a:r>
              <a:rPr lang="zh-TW" altLang="en-US" sz="1600" b="1" spc="-20" dirty="0">
                <a:solidFill>
                  <a:srgbClr val="1C2F67"/>
                </a:solidFill>
                <a:latin typeface="PMingLiU"/>
                <a:cs typeface="PMingLiU"/>
              </a:rPr>
              <a:t>伴</a:t>
            </a:r>
            <a:r>
              <a:rPr lang="zh-TW" altLang="en-US" sz="1600" b="1" spc="-75" dirty="0">
                <a:solidFill>
                  <a:srgbClr val="1C2F67"/>
                </a:solidFill>
                <a:latin typeface="PMingLiU"/>
                <a:cs typeface="PMingLiU"/>
              </a:rPr>
              <a:t> </a:t>
            </a:r>
            <a:endParaRPr lang="zh-TW" altLang="en-US" sz="16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7620"/>
            <a:ext cx="7516495" cy="866140"/>
          </a:xfrm>
          <a:custGeom>
            <a:avLst/>
            <a:gdLst/>
            <a:ahLst/>
            <a:cxnLst/>
            <a:rect l="l" t="t" r="r" b="b"/>
            <a:pathLst>
              <a:path w="7516495" h="866140">
                <a:moveTo>
                  <a:pt x="0" y="865631"/>
                </a:moveTo>
                <a:lnTo>
                  <a:pt x="7516368" y="865631"/>
                </a:lnTo>
                <a:lnTo>
                  <a:pt x="7516368" y="0"/>
                </a:lnTo>
                <a:lnTo>
                  <a:pt x="0" y="0"/>
                </a:lnTo>
                <a:lnTo>
                  <a:pt x="0" y="865631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與</a:t>
            </a:r>
            <a:r>
              <a:rPr lang="en-US" spc="-160" dirty="0"/>
              <a:t> </a:t>
            </a:r>
            <a:r>
              <a:rPr spc="-160" dirty="0"/>
              <a:t>優</a:t>
            </a:r>
            <a:r>
              <a:rPr lang="en-US" spc="-160" dirty="0"/>
              <a:t> </a:t>
            </a:r>
            <a:r>
              <a:rPr spc="-170" dirty="0"/>
              <a:t>秀</a:t>
            </a:r>
            <a:r>
              <a:rPr lang="en-US" spc="-170" dirty="0"/>
              <a:t> </a:t>
            </a:r>
            <a:r>
              <a:rPr spc="-170" dirty="0"/>
              <a:t>商</a:t>
            </a:r>
            <a:r>
              <a:rPr lang="en-US" spc="-170" dirty="0"/>
              <a:t> </a:t>
            </a:r>
            <a:r>
              <a:rPr spc="-185" dirty="0"/>
              <a:t>學</a:t>
            </a:r>
            <a:r>
              <a:rPr lang="en-US" spc="-185" dirty="0"/>
              <a:t> </a:t>
            </a:r>
            <a:r>
              <a:rPr spc="-170" dirty="0"/>
              <a:t>院</a:t>
            </a:r>
            <a:r>
              <a:rPr lang="en-US" spc="-170" dirty="0"/>
              <a:t> </a:t>
            </a:r>
            <a:r>
              <a:rPr spc="-170" dirty="0"/>
              <a:t>發</a:t>
            </a:r>
            <a:r>
              <a:rPr lang="en-US" spc="-170" dirty="0"/>
              <a:t> </a:t>
            </a:r>
            <a:r>
              <a:rPr spc="-185" dirty="0"/>
              <a:t>展</a:t>
            </a:r>
            <a:r>
              <a:rPr lang="en-US" spc="-185" dirty="0"/>
              <a:t> </a:t>
            </a:r>
            <a:r>
              <a:rPr spc="-170" dirty="0"/>
              <a:t>策</a:t>
            </a:r>
            <a:r>
              <a:rPr lang="en-US" spc="-170" dirty="0"/>
              <a:t> </a:t>
            </a:r>
            <a:r>
              <a:rPr spc="-170" dirty="0"/>
              <a:t>略</a:t>
            </a:r>
            <a:r>
              <a:rPr lang="en-US" spc="-170" dirty="0"/>
              <a:t> </a:t>
            </a:r>
            <a:r>
              <a:rPr spc="-185" dirty="0"/>
              <a:t>性</a:t>
            </a:r>
            <a:r>
              <a:rPr lang="en-US" spc="-185" dirty="0"/>
              <a:t> </a:t>
            </a:r>
            <a:r>
              <a:rPr spc="-170" dirty="0"/>
              <a:t>夥</a:t>
            </a:r>
            <a:r>
              <a:rPr lang="en-US" spc="-170" dirty="0"/>
              <a:t> </a:t>
            </a:r>
            <a:r>
              <a:rPr spc="-170" dirty="0"/>
              <a:t>伴</a:t>
            </a:r>
            <a:r>
              <a:rPr lang="en-US" spc="-170" dirty="0"/>
              <a:t> </a:t>
            </a:r>
            <a:r>
              <a:rPr spc="-185" dirty="0"/>
              <a:t>關</a:t>
            </a:r>
            <a:r>
              <a:rPr lang="en-US" spc="-185" dirty="0"/>
              <a:t> </a:t>
            </a:r>
            <a:r>
              <a:rPr spc="-185" dirty="0"/>
              <a:t>係</a:t>
            </a:r>
          </a:p>
        </p:txBody>
      </p:sp>
      <p:sp>
        <p:nvSpPr>
          <p:cNvPr id="14" name="object 14"/>
          <p:cNvSpPr/>
          <p:nvPr/>
        </p:nvSpPr>
        <p:spPr>
          <a:xfrm>
            <a:off x="1416866" y="4251962"/>
            <a:ext cx="4182309" cy="1234438"/>
          </a:xfrm>
          <a:custGeom>
            <a:avLst/>
            <a:gdLst/>
            <a:ahLst/>
            <a:cxnLst/>
            <a:rect l="l" t="t" r="r" b="b"/>
            <a:pathLst>
              <a:path w="4160520" h="1088389">
                <a:moveTo>
                  <a:pt x="0" y="181355"/>
                </a:moveTo>
                <a:lnTo>
                  <a:pt x="5270" y="137772"/>
                </a:lnTo>
                <a:lnTo>
                  <a:pt x="20241" y="98010"/>
                </a:lnTo>
                <a:lnTo>
                  <a:pt x="43654" y="63329"/>
                </a:lnTo>
                <a:lnTo>
                  <a:pt x="74247" y="34989"/>
                </a:lnTo>
                <a:lnTo>
                  <a:pt x="110762" y="14251"/>
                </a:lnTo>
                <a:lnTo>
                  <a:pt x="151937" y="2373"/>
                </a:lnTo>
                <a:lnTo>
                  <a:pt x="181356" y="0"/>
                </a:lnTo>
                <a:lnTo>
                  <a:pt x="3979164" y="0"/>
                </a:lnTo>
                <a:lnTo>
                  <a:pt x="4022747" y="5270"/>
                </a:lnTo>
                <a:lnTo>
                  <a:pt x="4062509" y="20241"/>
                </a:lnTo>
                <a:lnTo>
                  <a:pt x="4097190" y="43654"/>
                </a:lnTo>
                <a:lnTo>
                  <a:pt x="4125530" y="74247"/>
                </a:lnTo>
                <a:lnTo>
                  <a:pt x="4146268" y="110762"/>
                </a:lnTo>
                <a:lnTo>
                  <a:pt x="4158146" y="151937"/>
                </a:lnTo>
                <a:lnTo>
                  <a:pt x="4160520" y="181355"/>
                </a:lnTo>
                <a:lnTo>
                  <a:pt x="4160520" y="906779"/>
                </a:lnTo>
                <a:lnTo>
                  <a:pt x="4155249" y="950359"/>
                </a:lnTo>
                <a:lnTo>
                  <a:pt x="4140278" y="990120"/>
                </a:lnTo>
                <a:lnTo>
                  <a:pt x="4116865" y="1024801"/>
                </a:lnTo>
                <a:lnTo>
                  <a:pt x="4086272" y="1053142"/>
                </a:lnTo>
                <a:lnTo>
                  <a:pt x="4049757" y="1073883"/>
                </a:lnTo>
                <a:lnTo>
                  <a:pt x="4008582" y="1085762"/>
                </a:lnTo>
                <a:lnTo>
                  <a:pt x="3979164" y="1088135"/>
                </a:lnTo>
                <a:lnTo>
                  <a:pt x="181356" y="1088135"/>
                </a:lnTo>
                <a:lnTo>
                  <a:pt x="137772" y="1082864"/>
                </a:lnTo>
                <a:lnTo>
                  <a:pt x="98010" y="1067891"/>
                </a:lnTo>
                <a:lnTo>
                  <a:pt x="63329" y="1044477"/>
                </a:lnTo>
                <a:lnTo>
                  <a:pt x="34989" y="1013883"/>
                </a:lnTo>
                <a:lnTo>
                  <a:pt x="14251" y="977368"/>
                </a:lnTo>
                <a:lnTo>
                  <a:pt x="2373" y="936194"/>
                </a:lnTo>
                <a:lnTo>
                  <a:pt x="0" y="906779"/>
                </a:lnTo>
                <a:lnTo>
                  <a:pt x="0" y="181355"/>
                </a:lnTo>
                <a:close/>
              </a:path>
            </a:pathLst>
          </a:custGeom>
          <a:ln w="6096">
            <a:solidFill>
              <a:srgbClr val="0432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12</a:t>
            </a:fld>
            <a:endParaRPr spc="-1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792723" y="3529584"/>
            <a:ext cx="6202680" cy="22250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61772" y="937260"/>
            <a:ext cx="5262371" cy="48295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81472" y="1376670"/>
            <a:ext cx="3759835" cy="1642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AA8E2D"/>
                </a:solidFill>
                <a:latin typeface="PMingLiU"/>
                <a:cs typeface="PMingLiU"/>
              </a:rPr>
              <a:t>課程設計</a:t>
            </a:r>
            <a:endParaRPr sz="2400">
              <a:latin typeface="PMingLiU"/>
              <a:cs typeface="PMingLiU"/>
            </a:endParaRPr>
          </a:p>
          <a:p>
            <a:pPr marL="313055" marR="5080" indent="-287020" algn="just">
              <a:lnSpc>
                <a:spcPct val="100000"/>
              </a:lnSpc>
              <a:spcBef>
                <a:spcPts val="1085"/>
              </a:spcBef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  </a:t>
            </a:r>
            <a:r>
              <a:rPr sz="1800" spc="12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配合</a:t>
            </a:r>
            <a:r>
              <a:rPr sz="1800" b="1" spc="-10" dirty="0">
                <a:solidFill>
                  <a:srgbClr val="212121"/>
                </a:solidFill>
                <a:latin typeface="PMingLiU"/>
                <a:cs typeface="PMingLiU"/>
              </a:rPr>
              <a:t>全球化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發展的需要，特別針對 </a:t>
            </a:r>
            <a:r>
              <a:rPr sz="1800" b="1" spc="-10" dirty="0">
                <a:solidFill>
                  <a:srgbClr val="ED7D31"/>
                </a:solidFill>
                <a:latin typeface="PMingLiU"/>
                <a:cs typeface="PMingLiU"/>
              </a:rPr>
              <a:t>金融科</a:t>
            </a:r>
            <a:r>
              <a:rPr sz="1800" b="1" spc="-25" dirty="0">
                <a:solidFill>
                  <a:srgbClr val="ED7D31"/>
                </a:solidFill>
                <a:latin typeface="PMingLiU"/>
                <a:cs typeface="PMingLiU"/>
              </a:rPr>
              <a:t>技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、</a:t>
            </a:r>
            <a:r>
              <a:rPr sz="1800" b="1" spc="-20" dirty="0">
                <a:solidFill>
                  <a:srgbClr val="548235"/>
                </a:solidFill>
                <a:latin typeface="PMingLiU"/>
                <a:cs typeface="PMingLiU"/>
              </a:rPr>
              <a:t>綠色金融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、</a:t>
            </a:r>
            <a:r>
              <a:rPr sz="1800" b="1" spc="-20" dirty="0">
                <a:solidFill>
                  <a:srgbClr val="7030A0"/>
                </a:solidFill>
                <a:latin typeface="PMingLiU"/>
                <a:cs typeface="PMingLiU"/>
              </a:rPr>
              <a:t>商業分析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、 </a:t>
            </a:r>
            <a:r>
              <a:rPr sz="1800" b="1" spc="-10" dirty="0">
                <a:solidFill>
                  <a:srgbClr val="0070C0"/>
                </a:solidFill>
                <a:latin typeface="PMingLiU"/>
                <a:cs typeface="PMingLiU"/>
              </a:rPr>
              <a:t>家族企</a:t>
            </a:r>
            <a:r>
              <a:rPr sz="1800" b="1" spc="-25" dirty="0">
                <a:solidFill>
                  <a:srgbClr val="0070C0"/>
                </a:solidFill>
                <a:latin typeface="PMingLiU"/>
                <a:cs typeface="PMingLiU"/>
              </a:rPr>
              <a:t>業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，以及</a:t>
            </a:r>
            <a:r>
              <a:rPr sz="1800" b="1" spc="-20" dirty="0">
                <a:solidFill>
                  <a:srgbClr val="E6AF00"/>
                </a:solidFill>
                <a:latin typeface="PMingLiU"/>
                <a:cs typeface="PMingLiU"/>
              </a:rPr>
              <a:t>創新創業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領域</a:t>
            </a:r>
            <a:endParaRPr sz="1800">
              <a:latin typeface="PMingLiU"/>
              <a:cs typeface="PMingLiU"/>
            </a:endParaRPr>
          </a:p>
          <a:p>
            <a:pPr marL="26034">
              <a:lnSpc>
                <a:spcPct val="100000"/>
              </a:lnSpc>
              <a:spcBef>
                <a:spcPts val="600"/>
              </a:spcBef>
              <a:tabLst>
                <a:tab pos="312420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切合亞洲需要及輔助區內發展</a:t>
            </a:r>
            <a:endParaRPr sz="1800">
              <a:latin typeface="PMingLiU"/>
              <a:cs typeface="PMingLiU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937309" y="3927116"/>
            <a:ext cx="277368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AA8E2D"/>
                </a:solidFill>
                <a:latin typeface="PMingLiU"/>
                <a:cs typeface="PMingLiU"/>
              </a:rPr>
              <a:t>學術研</a:t>
            </a:r>
            <a:r>
              <a:rPr sz="2400" b="1" spc="-25" dirty="0">
                <a:solidFill>
                  <a:srgbClr val="AA8E2D"/>
                </a:solidFill>
                <a:latin typeface="PMingLiU"/>
                <a:cs typeface="PMingLiU"/>
              </a:rPr>
              <a:t>究和知識轉移</a:t>
            </a:r>
            <a:endParaRPr sz="2400">
              <a:latin typeface="PMingLiU"/>
              <a:cs typeface="PMingLiU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937309" y="4423009"/>
            <a:ext cx="4431665" cy="881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tabLst>
                <a:tab pos="29908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積極開拓</a:t>
            </a:r>
            <a:r>
              <a:rPr sz="1800" b="1" spc="-10" dirty="0">
                <a:solidFill>
                  <a:srgbClr val="212121"/>
                </a:solidFill>
                <a:latin typeface="PMingLiU"/>
                <a:cs typeface="PMingLiU"/>
              </a:rPr>
              <a:t>知識領</a:t>
            </a:r>
            <a:r>
              <a:rPr sz="1800" b="1" spc="-25" dirty="0">
                <a:solidFill>
                  <a:srgbClr val="212121"/>
                </a:solidFill>
                <a:latin typeface="PMingLiU"/>
                <a:cs typeface="PMingLiU"/>
              </a:rPr>
              <a:t>域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，不斷提升我們的學術 優勢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  <a:tabLst>
                <a:tab pos="298450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進行</a:t>
            </a:r>
            <a:r>
              <a:rPr sz="1800" b="1" spc="-10" dirty="0">
                <a:solidFill>
                  <a:srgbClr val="212121"/>
                </a:solidFill>
                <a:latin typeface="PMingLiU"/>
                <a:cs typeface="PMingLiU"/>
              </a:rPr>
              <a:t>研究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和開發亞洲地區的</a:t>
            </a:r>
            <a:r>
              <a:rPr sz="1800" b="1" spc="-10" dirty="0">
                <a:solidFill>
                  <a:srgbClr val="212121"/>
                </a:solidFill>
                <a:latin typeface="PMingLiU"/>
                <a:cs typeface="PMingLiU"/>
              </a:rPr>
              <a:t>企</a:t>
            </a:r>
            <a:r>
              <a:rPr sz="1800" b="1" spc="-25" dirty="0">
                <a:solidFill>
                  <a:srgbClr val="212121"/>
                </a:solidFill>
                <a:latin typeface="PMingLiU"/>
                <a:cs typeface="PMingLiU"/>
              </a:rPr>
              <a:t>業</a:t>
            </a:r>
            <a:r>
              <a:rPr sz="1800" b="1" spc="-20" dirty="0">
                <a:solidFill>
                  <a:srgbClr val="212121"/>
                </a:solidFill>
                <a:latin typeface="PMingLiU"/>
                <a:cs typeface="PMingLiU"/>
              </a:rPr>
              <a:t>案例</a:t>
            </a:r>
            <a:endParaRPr sz="1800" dirty="0">
              <a:latin typeface="PMingLiU"/>
              <a:cs typeface="PMingLiU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52523" y="3113033"/>
            <a:ext cx="3284220" cy="173893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228600" indent="-287020">
              <a:lnSpc>
                <a:spcPct val="100000"/>
              </a:lnSpc>
              <a:tabLst>
                <a:tab pos="29908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著重與</a:t>
            </a:r>
            <a:r>
              <a:rPr sz="1800" b="1" spc="-10" dirty="0">
                <a:solidFill>
                  <a:srgbClr val="212121"/>
                </a:solidFill>
                <a:latin typeface="PMingLiU"/>
                <a:cs typeface="PMingLiU"/>
              </a:rPr>
              <a:t>亞洲地</a:t>
            </a:r>
            <a:r>
              <a:rPr sz="1800" b="1" spc="-20" dirty="0">
                <a:solidFill>
                  <a:srgbClr val="212121"/>
                </a:solidFill>
                <a:latin typeface="PMingLiU"/>
                <a:cs typeface="PMingLiU"/>
              </a:rPr>
              <a:t>區發展相關的</a:t>
            </a:r>
            <a:r>
              <a:rPr sz="1800" b="1" spc="-5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800" b="1" spc="-10" dirty="0">
                <a:solidFill>
                  <a:srgbClr val="212121"/>
                </a:solidFill>
                <a:latin typeface="PMingLiU"/>
                <a:cs typeface="PMingLiU"/>
              </a:rPr>
              <a:t>課程內</a:t>
            </a:r>
            <a:r>
              <a:rPr sz="1800" b="1" spc="-20" dirty="0">
                <a:solidFill>
                  <a:srgbClr val="212121"/>
                </a:solidFill>
                <a:latin typeface="PMingLiU"/>
                <a:cs typeface="PMingLiU"/>
              </a:rPr>
              <a:t>容和觀點</a:t>
            </a:r>
            <a:endParaRPr sz="1800" dirty="0">
              <a:latin typeface="PMingLiU"/>
              <a:cs typeface="PMingLiU"/>
            </a:endParaRPr>
          </a:p>
          <a:p>
            <a:pPr marL="299085" marR="5080" indent="-287020">
              <a:lnSpc>
                <a:spcPct val="100000"/>
              </a:lnSpc>
              <a:spcBef>
                <a:spcPts val="600"/>
              </a:spcBef>
              <a:tabLst>
                <a:tab pos="29908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相對西方商學院，我們更重視 </a:t>
            </a:r>
            <a:r>
              <a:rPr sz="1800" dirty="0" err="1">
                <a:solidFill>
                  <a:srgbClr val="212121"/>
                </a:solidFill>
                <a:latin typeface="PMingLiU"/>
                <a:cs typeface="PMingLiU"/>
              </a:rPr>
              <a:t>亞洲需求，</a:t>
            </a:r>
            <a:r>
              <a:rPr sz="1800" b="1" spc="-10" dirty="0" err="1">
                <a:solidFill>
                  <a:srgbClr val="212121"/>
                </a:solidFill>
                <a:latin typeface="PMingLiU"/>
                <a:cs typeface="PMingLiU"/>
              </a:rPr>
              <a:t>設計專</a:t>
            </a:r>
            <a:r>
              <a:rPr sz="1800" b="1" spc="-20" dirty="0" err="1">
                <a:solidFill>
                  <a:srgbClr val="212121"/>
                </a:solidFill>
                <a:latin typeface="PMingLiU"/>
                <a:cs typeface="PMingLiU"/>
              </a:rPr>
              <a:t>業領域的</a:t>
            </a:r>
            <a:r>
              <a:rPr sz="1800" b="1" spc="-5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800" b="1" spc="-10" dirty="0">
                <a:solidFill>
                  <a:srgbClr val="212121"/>
                </a:solidFill>
                <a:latin typeface="PMingLiU"/>
                <a:cs typeface="PMingLiU"/>
              </a:rPr>
              <a:t>碩士課</a:t>
            </a:r>
            <a:r>
              <a:rPr sz="1800" b="1" spc="-25" dirty="0">
                <a:solidFill>
                  <a:srgbClr val="212121"/>
                </a:solidFill>
                <a:latin typeface="PMingLiU"/>
                <a:cs typeface="PMingLiU"/>
              </a:rPr>
              <a:t>程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以滿足亞洲地區的 需要</a:t>
            </a:r>
            <a:endParaRPr sz="1800" dirty="0">
              <a:latin typeface="PMingLiU"/>
              <a:cs typeface="PMingLiU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88379" y="448055"/>
            <a:ext cx="3876941" cy="26780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21140" y="1632204"/>
            <a:ext cx="2657855" cy="173126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846819" y="3153155"/>
            <a:ext cx="248920" cy="222885"/>
          </a:xfrm>
          <a:custGeom>
            <a:avLst/>
            <a:gdLst/>
            <a:ahLst/>
            <a:cxnLst/>
            <a:rect l="l" t="t" r="r" b="b"/>
            <a:pathLst>
              <a:path w="248920" h="222885">
                <a:moveTo>
                  <a:pt x="0" y="0"/>
                </a:moveTo>
                <a:lnTo>
                  <a:pt x="248411" y="0"/>
                </a:lnTo>
                <a:lnTo>
                  <a:pt x="248411" y="222503"/>
                </a:lnTo>
                <a:lnTo>
                  <a:pt x="0" y="222503"/>
                </a:lnTo>
                <a:lnTo>
                  <a:pt x="0" y="0"/>
                </a:lnTo>
                <a:close/>
              </a:path>
            </a:pathLst>
          </a:custGeom>
          <a:solidFill>
            <a:srgbClr val="0432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003535" y="443483"/>
            <a:ext cx="547370" cy="1144905"/>
          </a:xfrm>
          <a:custGeom>
            <a:avLst/>
            <a:gdLst/>
            <a:ahLst/>
            <a:cxnLst/>
            <a:rect l="l" t="t" r="r" b="b"/>
            <a:pathLst>
              <a:path w="547370" h="1144905">
                <a:moveTo>
                  <a:pt x="0" y="0"/>
                </a:moveTo>
                <a:lnTo>
                  <a:pt x="547116" y="0"/>
                </a:lnTo>
                <a:lnTo>
                  <a:pt x="547116" y="1144524"/>
                </a:lnTo>
                <a:lnTo>
                  <a:pt x="0" y="1144524"/>
                </a:lnTo>
                <a:lnTo>
                  <a:pt x="0" y="0"/>
                </a:lnTo>
                <a:close/>
              </a:path>
            </a:pathLst>
          </a:custGeom>
          <a:solidFill>
            <a:srgbClr val="AA8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1523"/>
            <a:ext cx="5572125" cy="867410"/>
          </a:xfrm>
          <a:custGeom>
            <a:avLst/>
            <a:gdLst/>
            <a:ahLst/>
            <a:cxnLst/>
            <a:rect l="l" t="t" r="r" b="b"/>
            <a:pathLst>
              <a:path w="5572125" h="867410">
                <a:moveTo>
                  <a:pt x="0" y="867155"/>
                </a:moveTo>
                <a:lnTo>
                  <a:pt x="5571744" y="867155"/>
                </a:lnTo>
                <a:lnTo>
                  <a:pt x="5571744" y="0"/>
                </a:lnTo>
                <a:lnTo>
                  <a:pt x="0" y="0"/>
                </a:lnTo>
                <a:lnTo>
                  <a:pt x="0" y="86715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620">
              <a:lnSpc>
                <a:spcPct val="100000"/>
              </a:lnSpc>
            </a:pPr>
            <a:r>
              <a:rPr spc="-160" dirty="0"/>
              <a:t>教</a:t>
            </a:r>
            <a:r>
              <a:rPr lang="en-US" spc="-160" dirty="0"/>
              <a:t> </a:t>
            </a:r>
            <a:r>
              <a:rPr spc="-160" dirty="0"/>
              <a:t>學</a:t>
            </a:r>
            <a:r>
              <a:rPr lang="en-US" spc="-160" dirty="0"/>
              <a:t> </a:t>
            </a:r>
            <a:r>
              <a:rPr spc="-170" dirty="0"/>
              <a:t>與</a:t>
            </a:r>
            <a:r>
              <a:rPr lang="en-US" spc="-170" dirty="0"/>
              <a:t> </a:t>
            </a:r>
            <a:r>
              <a:rPr spc="-170" dirty="0"/>
              <a:t>研</a:t>
            </a:r>
            <a:r>
              <a:rPr lang="en-US" spc="-170" dirty="0"/>
              <a:t> </a:t>
            </a:r>
            <a:r>
              <a:rPr spc="-170" dirty="0"/>
              <a:t>究</a:t>
            </a:r>
          </a:p>
        </p:txBody>
      </p:sp>
      <p:sp>
        <p:nvSpPr>
          <p:cNvPr id="14" name="object 14"/>
          <p:cNvSpPr/>
          <p:nvPr/>
        </p:nvSpPr>
        <p:spPr>
          <a:xfrm>
            <a:off x="829055" y="1217676"/>
            <a:ext cx="627887" cy="6278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28003" y="3745991"/>
            <a:ext cx="672083" cy="67360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13</a:t>
            </a:fld>
            <a:endParaRPr spc="-1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2">
            <a:extLst>
              <a:ext uri="{FF2B5EF4-FFF2-40B4-BE49-F238E27FC236}">
                <a16:creationId xmlns:a16="http://schemas.microsoft.com/office/drawing/2014/main" id="{1AA7C9CD-D9E1-01B3-F872-6BA5AF2C7B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30" b="11630"/>
          <a:stretch/>
        </p:blipFill>
        <p:spPr>
          <a:xfrm>
            <a:off x="3962400" y="0"/>
            <a:ext cx="8229600" cy="60184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CF581B8-E9AF-D78F-ACBB-E7E8A3C30123}"/>
              </a:ext>
            </a:extLst>
          </p:cNvPr>
          <p:cNvSpPr/>
          <p:nvPr/>
        </p:nvSpPr>
        <p:spPr>
          <a:xfrm>
            <a:off x="3364551" y="0"/>
            <a:ext cx="2769549" cy="6018424"/>
          </a:xfrm>
          <a:prstGeom prst="rect">
            <a:avLst/>
          </a:prstGeom>
          <a:gradFill flip="none" rotWithShape="1">
            <a:gsLst>
              <a:gs pos="33000">
                <a:schemeClr val="bg1"/>
              </a:gs>
              <a:gs pos="47000">
                <a:schemeClr val="bg1">
                  <a:alpha val="92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K"/>
          </a:p>
        </p:txBody>
      </p:sp>
      <p:sp>
        <p:nvSpPr>
          <p:cNvPr id="4" name="object 4"/>
          <p:cNvSpPr txBox="1"/>
          <p:nvPr/>
        </p:nvSpPr>
        <p:spPr>
          <a:xfrm>
            <a:off x="470003" y="1781380"/>
            <a:ext cx="4101998" cy="2279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•</a:t>
            </a:r>
            <a:r>
              <a:rPr sz="2400" spc="2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PMingLiU"/>
                <a:cs typeface="PMingLiU"/>
              </a:rPr>
              <a:t>專注跨學科主題</a:t>
            </a:r>
            <a:endParaRPr sz="2400" dirty="0">
              <a:latin typeface="PMingLiU"/>
              <a:cs typeface="PMingLiU"/>
            </a:endParaRPr>
          </a:p>
          <a:p>
            <a:pPr marL="241300" marR="5080" indent="-228600">
              <a:lnSpc>
                <a:spcPct val="150000"/>
              </a:lnSpc>
              <a:spcBef>
                <a:spcPts val="1200"/>
              </a:spcBef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•</a:t>
            </a:r>
            <a:r>
              <a:rPr sz="2400" spc="2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PMingLiU"/>
                <a:cs typeface="PMingLiU"/>
              </a:rPr>
              <a:t>課程設計圍繞</a:t>
            </a:r>
            <a:r>
              <a:rPr sz="2400" b="1" spc="-15" dirty="0">
                <a:solidFill>
                  <a:srgbClr val="A58343"/>
                </a:solidFill>
                <a:latin typeface="PMingLiU"/>
                <a:cs typeface="PMingLiU"/>
              </a:rPr>
              <a:t>功能、</a:t>
            </a:r>
            <a:r>
              <a:rPr sz="2400" b="1" spc="-25" dirty="0">
                <a:solidFill>
                  <a:srgbClr val="A58343"/>
                </a:solidFill>
                <a:latin typeface="PMingLiU"/>
                <a:cs typeface="PMingLiU"/>
              </a:rPr>
              <a:t>信息、</a:t>
            </a:r>
            <a:r>
              <a:rPr sz="2400" b="1" spc="-10" dirty="0">
                <a:solidFill>
                  <a:srgbClr val="A58343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A58343"/>
                </a:solidFill>
                <a:latin typeface="PMingLiU"/>
                <a:cs typeface="PMingLiU"/>
              </a:rPr>
              <a:t>系統、</a:t>
            </a:r>
            <a:r>
              <a:rPr sz="2400" b="1" spc="-25" dirty="0">
                <a:solidFill>
                  <a:srgbClr val="A58343"/>
                </a:solidFill>
                <a:latin typeface="PMingLiU"/>
                <a:cs typeface="PMingLiU"/>
              </a:rPr>
              <a:t>社會</a:t>
            </a:r>
            <a:r>
              <a:rPr sz="2400" dirty="0">
                <a:solidFill>
                  <a:srgbClr val="212121"/>
                </a:solidFill>
                <a:latin typeface="PMingLiU"/>
                <a:cs typeface="PMingLiU"/>
              </a:rPr>
              <a:t>四個學術樞紐</a:t>
            </a:r>
            <a:endParaRPr sz="2400" dirty="0">
              <a:latin typeface="PMingLiU"/>
              <a:cs typeface="PMingLiU"/>
            </a:endParaRPr>
          </a:p>
          <a:p>
            <a:pPr marL="241300" marR="154305" indent="-228600">
              <a:lnSpc>
                <a:spcPct val="150000"/>
              </a:lnSpc>
              <a:spcBef>
                <a:spcPts val="1200"/>
              </a:spcBef>
            </a:pP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•</a:t>
            </a:r>
            <a:r>
              <a:rPr sz="2400" spc="290" dirty="0">
                <a:solidFill>
                  <a:srgbClr val="212121"/>
                </a:solidFill>
                <a:latin typeface="Arial"/>
                <a:cs typeface="Arial"/>
              </a:rPr>
              <a:t> </a:t>
            </a:r>
            <a:r>
              <a:rPr sz="2400" dirty="0">
                <a:solidFill>
                  <a:srgbClr val="212121"/>
                </a:solidFill>
                <a:latin typeface="PMingLiU"/>
                <a:cs typeface="PMingLiU"/>
              </a:rPr>
              <a:t>於</a:t>
            </a:r>
            <a:r>
              <a:rPr sz="2400" spc="-20" dirty="0">
                <a:solidFill>
                  <a:srgbClr val="212121"/>
                </a:solidFill>
                <a:latin typeface="Calibri"/>
                <a:cs typeface="Calibri"/>
              </a:rPr>
              <a:t>2022</a:t>
            </a:r>
            <a:r>
              <a:rPr sz="2400" dirty="0">
                <a:solidFill>
                  <a:srgbClr val="212121"/>
                </a:solidFill>
                <a:latin typeface="PMingLiU"/>
                <a:cs typeface="PMingLiU"/>
              </a:rPr>
              <a:t>年</a:t>
            </a:r>
            <a:r>
              <a:rPr sz="2400" spc="-20" dirty="0">
                <a:solidFill>
                  <a:srgbClr val="212121"/>
                </a:solidFill>
                <a:latin typeface="Calibri"/>
                <a:cs typeface="Calibri"/>
              </a:rPr>
              <a:t>9</a:t>
            </a:r>
            <a:r>
              <a:rPr sz="2400" dirty="0">
                <a:solidFill>
                  <a:srgbClr val="212121"/>
                </a:solidFill>
                <a:latin typeface="PMingLiU"/>
                <a:cs typeface="PMingLiU"/>
              </a:rPr>
              <a:t>月正式開幕</a:t>
            </a:r>
            <a:endParaRPr sz="2400" dirty="0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7620"/>
            <a:ext cx="4467225" cy="866140"/>
          </a:xfrm>
          <a:custGeom>
            <a:avLst/>
            <a:gdLst/>
            <a:ahLst/>
            <a:cxnLst/>
            <a:rect l="l" t="t" r="r" b="b"/>
            <a:pathLst>
              <a:path w="4467225" h="866140">
                <a:moveTo>
                  <a:pt x="0" y="865631"/>
                </a:moveTo>
                <a:lnTo>
                  <a:pt x="4466844" y="865631"/>
                </a:lnTo>
                <a:lnTo>
                  <a:pt x="4466844" y="0"/>
                </a:lnTo>
                <a:lnTo>
                  <a:pt x="0" y="0"/>
                </a:lnTo>
                <a:lnTo>
                  <a:pt x="0" y="865631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7620"/>
            <a:ext cx="4467225" cy="866140"/>
          </a:xfrm>
          <a:custGeom>
            <a:avLst/>
            <a:gdLst/>
            <a:ahLst/>
            <a:cxnLst/>
            <a:rect l="l" t="t" r="r" b="b"/>
            <a:pathLst>
              <a:path w="4467225" h="866140">
                <a:moveTo>
                  <a:pt x="0" y="0"/>
                </a:moveTo>
                <a:lnTo>
                  <a:pt x="4466844" y="0"/>
                </a:lnTo>
                <a:lnTo>
                  <a:pt x="4466844" y="865631"/>
                </a:lnTo>
                <a:lnTo>
                  <a:pt x="0" y="865631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14</a:t>
            </a:fld>
            <a:endParaRPr spc="-10" dirty="0"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香</a:t>
            </a:r>
            <a:r>
              <a:rPr lang="en-US" spc="-160" dirty="0"/>
              <a:t> </a:t>
            </a:r>
            <a:r>
              <a:rPr spc="-160" dirty="0"/>
              <a:t>港</a:t>
            </a:r>
            <a:r>
              <a:rPr lang="en-US" spc="-160" dirty="0"/>
              <a:t> </a:t>
            </a:r>
            <a:r>
              <a:rPr spc="-170" dirty="0"/>
              <a:t>科</a:t>
            </a:r>
            <a:r>
              <a:rPr lang="en-US" spc="-170" dirty="0"/>
              <a:t> </a:t>
            </a:r>
            <a:r>
              <a:rPr spc="-170" dirty="0"/>
              <a:t>技</a:t>
            </a:r>
            <a:r>
              <a:rPr lang="en-US" spc="-170" dirty="0"/>
              <a:t> </a:t>
            </a:r>
            <a:r>
              <a:rPr spc="-185" dirty="0"/>
              <a:t>大</a:t>
            </a:r>
            <a:r>
              <a:rPr lang="en-US" spc="-185" dirty="0"/>
              <a:t> </a:t>
            </a:r>
            <a:r>
              <a:rPr spc="-170" dirty="0" err="1"/>
              <a:t>學（</a:t>
            </a:r>
            <a:r>
              <a:rPr spc="-185" dirty="0" err="1"/>
              <a:t>廣</a:t>
            </a:r>
            <a:r>
              <a:rPr lang="en-US" spc="-185" dirty="0"/>
              <a:t> </a:t>
            </a:r>
            <a:r>
              <a:rPr spc="-170" dirty="0"/>
              <a:t>州）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1086047" y="3240011"/>
            <a:ext cx="2228087" cy="829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-9710" y="1516777"/>
            <a:ext cx="2209800" cy="810895"/>
          </a:xfrm>
          <a:custGeom>
            <a:avLst/>
            <a:gdLst/>
            <a:ahLst/>
            <a:cxnLst/>
            <a:rect l="l" t="t" r="r" b="b"/>
            <a:pathLst>
              <a:path w="2209800" h="810895">
                <a:moveTo>
                  <a:pt x="0" y="0"/>
                </a:moveTo>
                <a:lnTo>
                  <a:pt x="2209800" y="0"/>
                </a:lnTo>
                <a:lnTo>
                  <a:pt x="2209800" y="810768"/>
                </a:lnTo>
                <a:lnTo>
                  <a:pt x="0" y="810768"/>
                </a:lnTo>
                <a:lnTo>
                  <a:pt x="0" y="0"/>
                </a:lnTo>
                <a:close/>
              </a:path>
            </a:pathLst>
          </a:custGeom>
          <a:solidFill>
            <a:srgbClr val="0432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960876" y="5942076"/>
            <a:ext cx="2228087" cy="8305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564634" y="3849894"/>
            <a:ext cx="2209800" cy="812800"/>
          </a:xfrm>
          <a:custGeom>
            <a:avLst/>
            <a:gdLst/>
            <a:ahLst/>
            <a:cxnLst/>
            <a:rect l="l" t="t" r="r" b="b"/>
            <a:pathLst>
              <a:path w="2209800" h="812800">
                <a:moveTo>
                  <a:pt x="0" y="0"/>
                </a:moveTo>
                <a:lnTo>
                  <a:pt x="2209800" y="0"/>
                </a:lnTo>
                <a:lnTo>
                  <a:pt x="2209800" y="812292"/>
                </a:lnTo>
                <a:lnTo>
                  <a:pt x="0" y="812292"/>
                </a:lnTo>
                <a:lnTo>
                  <a:pt x="0" y="0"/>
                </a:lnTo>
                <a:close/>
              </a:path>
            </a:pathLst>
          </a:custGeom>
          <a:solidFill>
            <a:srgbClr val="AA8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8723" y="3831335"/>
            <a:ext cx="3105911" cy="2377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7620"/>
            <a:ext cx="4467225" cy="866140"/>
          </a:xfrm>
          <a:custGeom>
            <a:avLst/>
            <a:gdLst/>
            <a:ahLst/>
            <a:cxnLst/>
            <a:rect l="l" t="t" r="r" b="b"/>
            <a:pathLst>
              <a:path w="4467225" h="866140">
                <a:moveTo>
                  <a:pt x="0" y="865631"/>
                </a:moveTo>
                <a:lnTo>
                  <a:pt x="4466844" y="865631"/>
                </a:lnTo>
                <a:lnTo>
                  <a:pt x="4466844" y="0"/>
                </a:lnTo>
                <a:lnTo>
                  <a:pt x="0" y="0"/>
                </a:lnTo>
                <a:lnTo>
                  <a:pt x="0" y="865631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91872" y="802719"/>
            <a:ext cx="5719128" cy="35291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A58343"/>
                </a:solidFill>
                <a:latin typeface="PMingLiU"/>
                <a:cs typeface="PMingLiU"/>
              </a:rPr>
              <a:t>為內地</a:t>
            </a:r>
            <a:r>
              <a:rPr sz="2400" b="1" spc="-25" dirty="0">
                <a:solidFill>
                  <a:srgbClr val="A58343"/>
                </a:solidFill>
                <a:latin typeface="PMingLiU"/>
                <a:cs typeface="PMingLiU"/>
              </a:rPr>
              <a:t>學生</a:t>
            </a:r>
            <a:r>
              <a:rPr sz="2400" b="1" spc="-15" dirty="0">
                <a:solidFill>
                  <a:srgbClr val="A58343"/>
                </a:solidFill>
                <a:latin typeface="Calibri"/>
                <a:cs typeface="Calibri"/>
              </a:rPr>
              <a:t>/</a:t>
            </a:r>
            <a:r>
              <a:rPr sz="2400" b="1" spc="-40" dirty="0">
                <a:solidFill>
                  <a:srgbClr val="A58343"/>
                </a:solidFill>
                <a:latin typeface="Calibri"/>
                <a:cs typeface="Calibri"/>
              </a:rPr>
              <a:t> </a:t>
            </a:r>
            <a:r>
              <a:rPr sz="2400" b="1" spc="-15" dirty="0">
                <a:solidFill>
                  <a:srgbClr val="A58343"/>
                </a:solidFill>
                <a:latin typeface="PMingLiU"/>
                <a:cs typeface="PMingLiU"/>
              </a:rPr>
              <a:t>行政人</a:t>
            </a:r>
            <a:r>
              <a:rPr sz="2400" b="1" spc="-25" dirty="0">
                <a:solidFill>
                  <a:srgbClr val="A58343"/>
                </a:solidFill>
                <a:latin typeface="PMingLiU"/>
                <a:cs typeface="PMingLiU"/>
              </a:rPr>
              <a:t>員而設的課程：</a:t>
            </a:r>
            <a:endParaRPr sz="2400" dirty="0">
              <a:latin typeface="PMingLiU"/>
              <a:cs typeface="PMingLiU"/>
            </a:endParaRPr>
          </a:p>
          <a:p>
            <a:pPr marL="76200">
              <a:lnSpc>
                <a:spcPct val="100000"/>
              </a:lnSpc>
              <a:spcBef>
                <a:spcPts val="1285"/>
              </a:spcBef>
              <a:tabLst>
                <a:tab pos="362585" algn="l"/>
              </a:tabLst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本科課程</a:t>
            </a:r>
            <a:endParaRPr sz="2000" dirty="0">
              <a:latin typeface="PMingLiU"/>
              <a:cs typeface="PMingLiU"/>
            </a:endParaRPr>
          </a:p>
          <a:p>
            <a:pPr marL="363220" marR="5080" indent="-287020">
              <a:lnSpc>
                <a:spcPct val="150000"/>
              </a:lnSpc>
              <a:tabLst>
                <a:tab pos="362585" algn="l"/>
              </a:tabLst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工商管理碩士課程</a:t>
            </a:r>
            <a:r>
              <a:rPr sz="2000" spc="-10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雙週兼讀制</a:t>
            </a:r>
            <a:r>
              <a:rPr sz="2000" dirty="0">
                <a:solidFill>
                  <a:srgbClr val="212121"/>
                </a:solidFill>
                <a:latin typeface="Calibri"/>
                <a:cs typeface="Calibri"/>
              </a:rPr>
              <a:t>)</a:t>
            </a:r>
            <a:r>
              <a:rPr sz="20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和</a:t>
            </a:r>
            <a:r>
              <a:rPr lang="en-US" sz="2000" dirty="0">
                <a:solidFill>
                  <a:srgbClr val="212121"/>
                </a:solidFill>
                <a:latin typeface="PMingLiU"/>
                <a:cs typeface="PMingLiU"/>
              </a:rPr>
              <a:t>                    </a:t>
            </a:r>
            <a:r>
              <a:rPr sz="2000" dirty="0" err="1">
                <a:solidFill>
                  <a:srgbClr val="212121"/>
                </a:solidFill>
                <a:latin typeface="PMingLiU"/>
                <a:cs typeface="PMingLiU"/>
              </a:rPr>
              <a:t>國際工商管理碩士數碼課程</a:t>
            </a:r>
            <a:r>
              <a:rPr sz="2000" spc="-9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兼讀制</a:t>
            </a:r>
            <a:r>
              <a:rPr sz="2000" dirty="0">
                <a:solidFill>
                  <a:srgbClr val="212121"/>
                </a:solidFill>
                <a:latin typeface="Calibri"/>
                <a:cs typeface="Calibri"/>
              </a:rPr>
              <a:t>)</a:t>
            </a:r>
            <a:endParaRPr sz="2000" dirty="0">
              <a:latin typeface="Calibri"/>
              <a:cs typeface="Calibri"/>
            </a:endParaRPr>
          </a:p>
          <a:p>
            <a:pPr marL="76200">
              <a:lnSpc>
                <a:spcPct val="100000"/>
              </a:lnSpc>
              <a:spcBef>
                <a:spcPts val="1200"/>
              </a:spcBef>
              <a:tabLst>
                <a:tab pos="362585" algn="l"/>
              </a:tabLst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2000" dirty="0" err="1">
                <a:solidFill>
                  <a:srgbClr val="212121"/>
                </a:solidFill>
                <a:latin typeface="PMingLiU"/>
                <a:cs typeface="PMingLiU"/>
              </a:rPr>
              <a:t>科大</a:t>
            </a:r>
            <a:r>
              <a:rPr lang="zh-TW" altLang="en-US" sz="2000" dirty="0">
                <a:solidFill>
                  <a:srgbClr val="212121"/>
                </a:solidFill>
                <a:latin typeface="PMingLiU"/>
                <a:cs typeface="PMingLiU"/>
              </a:rPr>
              <a:t>中</a:t>
            </a:r>
            <a:r>
              <a:rPr sz="2000" dirty="0" err="1">
                <a:solidFill>
                  <a:srgbClr val="212121"/>
                </a:solidFill>
                <a:latin typeface="PMingLiU"/>
                <a:cs typeface="PMingLiU"/>
              </a:rPr>
              <a:t>英雙語</a:t>
            </a:r>
            <a:r>
              <a:rPr lang="en-US" sz="2000" spc="5" dirty="0">
                <a:solidFill>
                  <a:srgbClr val="212121"/>
                </a:solidFill>
                <a:latin typeface="Calibri"/>
                <a:cs typeface="Calibri"/>
              </a:rPr>
              <a:t> E</a:t>
            </a:r>
            <a:r>
              <a:rPr lang="en-US" sz="2000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lang="en-US" sz="2000" spc="-2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lang="en-US" sz="2000" dirty="0">
                <a:solidFill>
                  <a:srgbClr val="212121"/>
                </a:solidFill>
                <a:latin typeface="Calibri"/>
                <a:cs typeface="Calibri"/>
              </a:rPr>
              <a:t>A </a:t>
            </a:r>
            <a:r>
              <a:rPr sz="2000" dirty="0" err="1">
                <a:solidFill>
                  <a:srgbClr val="212121"/>
                </a:solidFill>
                <a:latin typeface="PMingLiU"/>
                <a:cs typeface="PMingLiU"/>
              </a:rPr>
              <a:t>課程</a:t>
            </a:r>
            <a:endParaRPr lang="en-US" sz="2000" dirty="0">
              <a:solidFill>
                <a:srgbClr val="212121"/>
              </a:solidFill>
              <a:latin typeface="PMingLiU"/>
              <a:cs typeface="PMingLiU"/>
            </a:endParaRPr>
          </a:p>
          <a:p>
            <a:pPr marL="76200">
              <a:spcBef>
                <a:spcPts val="1200"/>
              </a:spcBef>
              <a:tabLst>
                <a:tab pos="362585" algn="l"/>
              </a:tabLst>
            </a:pPr>
            <a:r>
              <a:rPr lang="en-US" altLang="zh-TW" sz="20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lang="zh-CN" altLang="en-US" sz="2000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科大</a:t>
            </a:r>
            <a:r>
              <a:rPr lang="zh-TW" altLang="en-US" sz="2000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中英雙語工商管理博士課程</a:t>
            </a:r>
          </a:p>
          <a:p>
            <a:pPr marL="76200">
              <a:lnSpc>
                <a:spcPct val="100000"/>
              </a:lnSpc>
              <a:spcBef>
                <a:spcPts val="1200"/>
              </a:spcBef>
              <a:tabLst>
                <a:tab pos="363220" algn="l"/>
              </a:tabLst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非學位行政人員課程及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企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業課程</a:t>
            </a:r>
            <a:endParaRPr sz="2000" dirty="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450" dirty="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通</a:t>
            </a:r>
            <a:r>
              <a:rPr lang="en-US" spc="-160" dirty="0"/>
              <a:t> </a:t>
            </a:r>
            <a:r>
              <a:rPr spc="-160" dirty="0"/>
              <a:t>達</a:t>
            </a:r>
            <a:r>
              <a:rPr lang="en-US" spc="-160" dirty="0"/>
              <a:t> </a:t>
            </a:r>
            <a:r>
              <a:rPr spc="-170"/>
              <a:t>全</a:t>
            </a:r>
            <a:r>
              <a:rPr lang="en-US" spc="-170"/>
              <a:t> </a:t>
            </a:r>
            <a:r>
              <a:rPr spc="-170"/>
              <a:t>球</a:t>
            </a:r>
            <a:r>
              <a:rPr lang="en-US" spc="-185"/>
              <a:t>   </a:t>
            </a:r>
            <a:r>
              <a:rPr spc="-170"/>
              <a:t>連</a:t>
            </a:r>
            <a:r>
              <a:rPr lang="en-US" spc="-170"/>
              <a:t> </a:t>
            </a:r>
            <a:r>
              <a:rPr spc="-170" dirty="0"/>
              <a:t>接</a:t>
            </a:r>
            <a:r>
              <a:rPr lang="en-US" spc="-170" dirty="0"/>
              <a:t> </a:t>
            </a:r>
            <a:r>
              <a:rPr spc="-185" dirty="0"/>
              <a:t>中</a:t>
            </a:r>
            <a:r>
              <a:rPr lang="en-US" spc="-185" dirty="0"/>
              <a:t> </a:t>
            </a:r>
            <a:r>
              <a:rPr spc="-170" dirty="0"/>
              <a:t>國</a:t>
            </a:r>
          </a:p>
        </p:txBody>
      </p:sp>
      <p:sp>
        <p:nvSpPr>
          <p:cNvPr id="14" name="object 14"/>
          <p:cNvSpPr/>
          <p:nvPr/>
        </p:nvSpPr>
        <p:spPr>
          <a:xfrm>
            <a:off x="805864" y="1272527"/>
            <a:ext cx="4383417" cy="27965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15</a:t>
            </a:fld>
            <a:endParaRPr spc="-1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arallelogram 54">
            <a:extLst>
              <a:ext uri="{FF2B5EF4-FFF2-40B4-BE49-F238E27FC236}">
                <a16:creationId xmlns:a16="http://schemas.microsoft.com/office/drawing/2014/main" id="{350ADBA5-D5E2-690A-E8E5-59E5E74FBBA8}"/>
              </a:ext>
            </a:extLst>
          </p:cNvPr>
          <p:cNvSpPr/>
          <p:nvPr/>
        </p:nvSpPr>
        <p:spPr>
          <a:xfrm>
            <a:off x="3218920" y="922558"/>
            <a:ext cx="1241858" cy="178216"/>
          </a:xfrm>
          <a:prstGeom prst="parallelogram">
            <a:avLst>
              <a:gd name="adj" fmla="val 42615"/>
            </a:avLst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Parallelogram 45">
            <a:extLst>
              <a:ext uri="{FF2B5EF4-FFF2-40B4-BE49-F238E27FC236}">
                <a16:creationId xmlns:a16="http://schemas.microsoft.com/office/drawing/2014/main" id="{3A29FC5F-AA3D-4BFA-4603-B4912FDFA34C}"/>
              </a:ext>
            </a:extLst>
          </p:cNvPr>
          <p:cNvSpPr/>
          <p:nvPr/>
        </p:nvSpPr>
        <p:spPr>
          <a:xfrm>
            <a:off x="10201414" y="4483623"/>
            <a:ext cx="1333668" cy="217679"/>
          </a:xfrm>
          <a:prstGeom prst="parallelogram">
            <a:avLst>
              <a:gd name="adj" fmla="val 42615"/>
            </a:avLst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Parallelogram 46">
            <a:extLst>
              <a:ext uri="{FF2B5EF4-FFF2-40B4-BE49-F238E27FC236}">
                <a16:creationId xmlns:a16="http://schemas.microsoft.com/office/drawing/2014/main" id="{A7B2DC6A-0BEB-6091-8507-245FBE9833D4}"/>
              </a:ext>
            </a:extLst>
          </p:cNvPr>
          <p:cNvSpPr/>
          <p:nvPr/>
        </p:nvSpPr>
        <p:spPr>
          <a:xfrm>
            <a:off x="6794645" y="2507313"/>
            <a:ext cx="1577882" cy="277310"/>
          </a:xfrm>
          <a:prstGeom prst="parallelogram">
            <a:avLst>
              <a:gd name="adj" fmla="val 42615"/>
            </a:avLst>
          </a:prstGeom>
          <a:solidFill>
            <a:srgbClr val="A58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bject 5"/>
          <p:cNvSpPr/>
          <p:nvPr/>
        </p:nvSpPr>
        <p:spPr>
          <a:xfrm>
            <a:off x="5875020" y="4398694"/>
            <a:ext cx="1577340" cy="277495"/>
          </a:xfrm>
          <a:custGeom>
            <a:avLst/>
            <a:gdLst/>
            <a:ahLst/>
            <a:cxnLst/>
            <a:rect l="l" t="t" r="r" b="b"/>
            <a:pathLst>
              <a:path w="1577340" h="277495">
                <a:moveTo>
                  <a:pt x="1577340" y="0"/>
                </a:moveTo>
                <a:lnTo>
                  <a:pt x="118198" y="0"/>
                </a:lnTo>
                <a:lnTo>
                  <a:pt x="0" y="277368"/>
                </a:lnTo>
                <a:lnTo>
                  <a:pt x="1459141" y="277368"/>
                </a:lnTo>
                <a:lnTo>
                  <a:pt x="1577340" y="0"/>
                </a:lnTo>
                <a:close/>
              </a:path>
            </a:pathLst>
          </a:custGeom>
          <a:solidFill>
            <a:srgbClr val="A58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0" y="1523"/>
            <a:ext cx="5110480" cy="867410"/>
          </a:xfrm>
          <a:custGeom>
            <a:avLst/>
            <a:gdLst/>
            <a:ahLst/>
            <a:cxnLst/>
            <a:rect l="l" t="t" r="r" b="b"/>
            <a:pathLst>
              <a:path w="5110480" h="867410">
                <a:moveTo>
                  <a:pt x="0" y="867155"/>
                </a:moveTo>
                <a:lnTo>
                  <a:pt x="5109972" y="867155"/>
                </a:lnTo>
                <a:lnTo>
                  <a:pt x="5109972" y="0"/>
                </a:lnTo>
                <a:lnTo>
                  <a:pt x="0" y="0"/>
                </a:lnTo>
                <a:lnTo>
                  <a:pt x="0" y="86715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校</a:t>
            </a:r>
            <a:r>
              <a:rPr lang="en-US" spc="-160" dirty="0"/>
              <a:t> </a:t>
            </a:r>
            <a:r>
              <a:rPr spc="-160" dirty="0"/>
              <a:t>園</a:t>
            </a:r>
            <a:r>
              <a:rPr lang="en-US" spc="-160" dirty="0"/>
              <a:t> </a:t>
            </a:r>
            <a:r>
              <a:rPr spc="-170" dirty="0"/>
              <a:t>設</a:t>
            </a:r>
            <a:r>
              <a:rPr lang="en-US" spc="-170" dirty="0"/>
              <a:t> </a:t>
            </a:r>
            <a:r>
              <a:rPr spc="-170" dirty="0"/>
              <a:t>施</a:t>
            </a:r>
          </a:p>
        </p:txBody>
      </p:sp>
      <p:sp>
        <p:nvSpPr>
          <p:cNvPr id="13" name="object 13"/>
          <p:cNvSpPr/>
          <p:nvPr/>
        </p:nvSpPr>
        <p:spPr>
          <a:xfrm>
            <a:off x="2212107" y="2356378"/>
            <a:ext cx="5099303" cy="13127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691582" y="2572693"/>
            <a:ext cx="2165604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10" dirty="0" err="1">
                <a:solidFill>
                  <a:srgbClr val="AA8E2D"/>
                </a:solidFill>
                <a:latin typeface="PMingLiU"/>
                <a:cs typeface="PMingLiU"/>
              </a:rPr>
              <a:t>李兆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基商</a:t>
            </a:r>
            <a:r>
              <a:rPr sz="2000" b="1" spc="-15" dirty="0" err="1">
                <a:solidFill>
                  <a:srgbClr val="AA8E2D"/>
                </a:solidFill>
                <a:latin typeface="PMingLiU"/>
                <a:cs typeface="PMingLiU"/>
              </a:rPr>
              <a:t>學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大樓</a:t>
            </a:r>
            <a:r>
              <a:rPr lang="en-US" sz="2000" b="1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Nirmala UI Semilight" panose="020B0402040204020203" pitchFamily="34" charset="0"/>
              </a:rPr>
              <a:t>—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857186" y="2593439"/>
            <a:ext cx="18542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座落於科大主校園</a:t>
            </a:r>
            <a:endParaRPr sz="1800" dirty="0">
              <a:latin typeface="PMingLiU"/>
              <a:cs typeface="PMingLiU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691659" y="2869359"/>
            <a:ext cx="414020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99"/>
              </a:lnSpc>
            </a:pP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山坡高處，將本院轄下的各個學系和課程 集中在一起，支持學院的策略發展</a:t>
            </a:r>
            <a:endParaRPr sz="1800" dirty="0">
              <a:latin typeface="PMingLiU"/>
              <a:cs typeface="PMingLiU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943600" y="3686034"/>
            <a:ext cx="4724399" cy="12231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275999" y="3890419"/>
            <a:ext cx="2673096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10" dirty="0" err="1">
                <a:solidFill>
                  <a:srgbClr val="AA8E2D"/>
                </a:solidFill>
                <a:latin typeface="PMingLiU"/>
                <a:cs typeface="PMingLiU"/>
              </a:rPr>
              <a:t>科大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商學</a:t>
            </a:r>
            <a:r>
              <a:rPr sz="2000" b="1" spc="-15" dirty="0" err="1">
                <a:solidFill>
                  <a:srgbClr val="AA8E2D"/>
                </a:solidFill>
                <a:latin typeface="PMingLiU"/>
                <a:cs typeface="PMingLiU"/>
              </a:rPr>
              <a:t>院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中環</a:t>
            </a:r>
            <a:r>
              <a:rPr sz="2000" b="1" spc="-15" dirty="0" err="1">
                <a:solidFill>
                  <a:srgbClr val="AA8E2D"/>
                </a:solidFill>
                <a:latin typeface="PMingLiU"/>
                <a:cs typeface="PMingLiU"/>
              </a:rPr>
              <a:t>中心</a:t>
            </a:r>
            <a:r>
              <a:rPr lang="en-US" sz="2000" b="1" spc="-15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Nirmala UI Semilight" panose="020B0402040204020203" pitchFamily="34" charset="0"/>
              </a:rPr>
              <a:t>—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949095" y="3911166"/>
            <a:ext cx="13970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座落於中環的</a:t>
            </a:r>
            <a:endParaRPr sz="1800">
              <a:latin typeface="PMingLiU"/>
              <a:cs typeface="PMingLiU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276075" y="4187086"/>
            <a:ext cx="391160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1699"/>
              </a:lnSpc>
            </a:pP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香港會所大廈，為學生及校友提供方便 地點學習和聚會</a:t>
            </a:r>
            <a:endParaRPr sz="1800" dirty="0">
              <a:latin typeface="PMingLiU"/>
              <a:cs typeface="PMingLiU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965337" y="618147"/>
            <a:ext cx="5099303" cy="148027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4505437" y="799536"/>
            <a:ext cx="2165603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10" dirty="0" err="1">
                <a:solidFill>
                  <a:srgbClr val="AA8E2D"/>
                </a:solidFill>
                <a:latin typeface="PMingLiU"/>
                <a:cs typeface="PMingLiU"/>
              </a:rPr>
              <a:t>環境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優美</a:t>
            </a:r>
            <a:r>
              <a:rPr sz="2000" b="1" spc="-15" dirty="0" err="1">
                <a:solidFill>
                  <a:srgbClr val="AA8E2D"/>
                </a:solidFill>
                <a:latin typeface="PMingLiU"/>
                <a:cs typeface="PMingLiU"/>
              </a:rPr>
              <a:t>的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校園</a:t>
            </a:r>
            <a:r>
              <a:rPr lang="en-US" sz="2000" b="1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Nirmala UI Semilight" panose="020B0402040204020203" pitchFamily="34" charset="0"/>
              </a:rPr>
              <a:t>—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16</a:t>
            </a:fld>
            <a:endParaRPr spc="-10" dirty="0"/>
          </a:p>
        </p:txBody>
      </p:sp>
      <p:sp>
        <p:nvSpPr>
          <p:cNvPr id="26" name="object 26"/>
          <p:cNvSpPr txBox="1"/>
          <p:nvPr/>
        </p:nvSpPr>
        <p:spPr>
          <a:xfrm>
            <a:off x="6671041" y="820282"/>
            <a:ext cx="18542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擁有全面的學習及</a:t>
            </a:r>
            <a:endParaRPr sz="1800" dirty="0">
              <a:latin typeface="PMingLiU"/>
              <a:cs typeface="PMingLiU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05514" y="1100774"/>
            <a:ext cx="4199890" cy="8309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299"/>
              </a:lnSpc>
            </a:pPr>
            <a:r>
              <a:rPr sz="1800" dirty="0" err="1">
                <a:solidFill>
                  <a:srgbClr val="212121"/>
                </a:solidFill>
                <a:latin typeface="PMingLiU"/>
                <a:cs typeface="PMingLiU"/>
              </a:rPr>
              <a:t>研究設施，包括教室、實驗室、各種教學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800" dirty="0" err="1">
                <a:solidFill>
                  <a:srgbClr val="212121"/>
                </a:solidFill>
                <a:latin typeface="PMingLiU"/>
                <a:cs typeface="PMingLiU"/>
              </a:rPr>
              <a:t>設施、教職員及學生宿舍，以及運動和</a:t>
            </a:r>
            <a:r>
              <a:rPr lang="en-US" sz="1800" dirty="0">
                <a:solidFill>
                  <a:srgbClr val="212121"/>
                </a:solidFill>
                <a:latin typeface="PMingLiU"/>
                <a:cs typeface="PMingLiU"/>
              </a:rPr>
              <a:t>  </a:t>
            </a:r>
            <a:r>
              <a:rPr sz="1800" dirty="0" err="1">
                <a:solidFill>
                  <a:srgbClr val="212121"/>
                </a:solidFill>
                <a:latin typeface="PMingLiU"/>
                <a:cs typeface="PMingLiU"/>
              </a:rPr>
              <a:t>娛樂設施等</a:t>
            </a:r>
            <a:endParaRPr sz="1800" dirty="0">
              <a:latin typeface="PMingLiU"/>
              <a:cs typeface="PMingLiU"/>
            </a:endParaRPr>
          </a:p>
        </p:txBody>
      </p:sp>
      <p:sp>
        <p:nvSpPr>
          <p:cNvPr id="44" name="Parallelogram 43">
            <a:extLst>
              <a:ext uri="{FF2B5EF4-FFF2-40B4-BE49-F238E27FC236}">
                <a16:creationId xmlns:a16="http://schemas.microsoft.com/office/drawing/2014/main" id="{F4288C51-E525-89CA-4DA9-9124101D6E47}"/>
              </a:ext>
            </a:extLst>
          </p:cNvPr>
          <p:cNvSpPr/>
          <p:nvPr/>
        </p:nvSpPr>
        <p:spPr>
          <a:xfrm>
            <a:off x="1102146" y="3141015"/>
            <a:ext cx="1049656" cy="171323"/>
          </a:xfrm>
          <a:prstGeom prst="parallelogram">
            <a:avLst>
              <a:gd name="adj" fmla="val 42615"/>
            </a:avLst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Parallelogram 44">
            <a:extLst>
              <a:ext uri="{FF2B5EF4-FFF2-40B4-BE49-F238E27FC236}">
                <a16:creationId xmlns:a16="http://schemas.microsoft.com/office/drawing/2014/main" id="{697E3543-2582-9404-EF23-ADCE8A809197}"/>
              </a:ext>
            </a:extLst>
          </p:cNvPr>
          <p:cNvSpPr/>
          <p:nvPr/>
        </p:nvSpPr>
        <p:spPr>
          <a:xfrm>
            <a:off x="5931608" y="5635469"/>
            <a:ext cx="1166759" cy="205056"/>
          </a:xfrm>
          <a:prstGeom prst="parallelogram">
            <a:avLst>
              <a:gd name="adj" fmla="val 42615"/>
            </a:avLst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Parallelogram 47">
            <a:extLst>
              <a:ext uri="{FF2B5EF4-FFF2-40B4-BE49-F238E27FC236}">
                <a16:creationId xmlns:a16="http://schemas.microsoft.com/office/drawing/2014/main" id="{B0D65F76-802B-9A77-9F0C-9B10BA730DAB}"/>
              </a:ext>
            </a:extLst>
          </p:cNvPr>
          <p:cNvSpPr/>
          <p:nvPr/>
        </p:nvSpPr>
        <p:spPr>
          <a:xfrm>
            <a:off x="1675999" y="5582990"/>
            <a:ext cx="1063789" cy="178430"/>
          </a:xfrm>
          <a:prstGeom prst="parallelogram">
            <a:avLst>
              <a:gd name="adj" fmla="val 42615"/>
            </a:avLst>
          </a:prstGeom>
          <a:solidFill>
            <a:srgbClr val="A583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Slide Number Placeholder 3">
            <a:extLst>
              <a:ext uri="{FF2B5EF4-FFF2-40B4-BE49-F238E27FC236}">
                <a16:creationId xmlns:a16="http://schemas.microsoft.com/office/drawing/2014/main" id="{917490C4-52DE-C211-F2B7-15DC6B9F2344}"/>
              </a:ext>
            </a:extLst>
          </p:cNvPr>
          <p:cNvSpPr txBox="1">
            <a:spLocks/>
          </p:cNvSpPr>
          <p:nvPr/>
        </p:nvSpPr>
        <p:spPr>
          <a:xfrm>
            <a:off x="8276771" y="6004808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BB075F-7156-4361-A963-58BBBAA2E5CD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0" name="Picture 2">
            <a:extLst>
              <a:ext uri="{FF2B5EF4-FFF2-40B4-BE49-F238E27FC236}">
                <a16:creationId xmlns:a16="http://schemas.microsoft.com/office/drawing/2014/main" id="{CCC9F0CE-7D54-17FB-4538-3DE5926B52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40" r="36100"/>
          <a:stretch/>
        </p:blipFill>
        <p:spPr bwMode="auto">
          <a:xfrm>
            <a:off x="9026933" y="375775"/>
            <a:ext cx="2052892" cy="1779220"/>
          </a:xfrm>
          <a:prstGeom prst="hexag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2" descr="https://www.bm.ust.hk/files/facility-photo01.jpg">
            <a:extLst>
              <a:ext uri="{FF2B5EF4-FFF2-40B4-BE49-F238E27FC236}">
                <a16:creationId xmlns:a16="http://schemas.microsoft.com/office/drawing/2014/main" id="{4E7B25C4-F99A-08E6-1E28-83A227F41B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834" r="17834"/>
          <a:stretch/>
        </p:blipFill>
        <p:spPr bwMode="auto">
          <a:xfrm>
            <a:off x="455222" y="1415930"/>
            <a:ext cx="2052892" cy="1769281"/>
          </a:xfrm>
          <a:prstGeom prst="hexag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s://www.bm.ust.hk/files/brochure%20racks.jpg">
            <a:extLst>
              <a:ext uri="{FF2B5EF4-FFF2-40B4-BE49-F238E27FC236}">
                <a16:creationId xmlns:a16="http://schemas.microsoft.com/office/drawing/2014/main" id="{A377AC55-D2BF-DC67-DE75-5E43C2F1F8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93" r="18493"/>
          <a:stretch/>
        </p:blipFill>
        <p:spPr bwMode="auto">
          <a:xfrm>
            <a:off x="10243312" y="2553015"/>
            <a:ext cx="1768082" cy="1521380"/>
          </a:xfrm>
          <a:prstGeom prst="hexag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>
            <a:extLst>
              <a:ext uri="{FF2B5EF4-FFF2-40B4-BE49-F238E27FC236}">
                <a16:creationId xmlns:a16="http://schemas.microsoft.com/office/drawing/2014/main" id="{5CCFBAF0-DF4F-E6DC-DF4C-962183AAB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88" r="22288"/>
          <a:stretch/>
        </p:blipFill>
        <p:spPr bwMode="auto">
          <a:xfrm>
            <a:off x="656918" y="4148386"/>
            <a:ext cx="1768082" cy="1523819"/>
          </a:xfrm>
          <a:prstGeom prst="hexagon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object 19">
            <a:extLst>
              <a:ext uri="{FF2B5EF4-FFF2-40B4-BE49-F238E27FC236}">
                <a16:creationId xmlns:a16="http://schemas.microsoft.com/office/drawing/2014/main" id="{4987F975-6BBB-6DD8-6C24-31921606EC14}"/>
              </a:ext>
            </a:extLst>
          </p:cNvPr>
          <p:cNvSpPr/>
          <p:nvPr/>
        </p:nvSpPr>
        <p:spPr>
          <a:xfrm>
            <a:off x="2367724" y="4789177"/>
            <a:ext cx="4188056" cy="1221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+mn-ea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5E0E3DC-D83B-0196-DF31-28EBF408AE9D}"/>
              </a:ext>
            </a:extLst>
          </p:cNvPr>
          <p:cNvSpPr txBox="1"/>
          <p:nvPr/>
        </p:nvSpPr>
        <p:spPr>
          <a:xfrm>
            <a:off x="2718847" y="4922153"/>
            <a:ext cx="355715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spc="-15" dirty="0">
                <a:solidFill>
                  <a:srgbClr val="AA8E2D"/>
                </a:solidFill>
                <a:latin typeface="PMingLiU"/>
              </a:rPr>
              <a:t>理學碩士課程教學中心 </a:t>
            </a:r>
            <a:r>
              <a:rPr lang="en-US" altLang="zh-TW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Nirmala UI Semilight" panose="020B0402040204020203" pitchFamily="34" charset="0"/>
              </a:rPr>
              <a:t>— </a:t>
            </a:r>
            <a:r>
              <a:rPr lang="zh-TW" altLang="en-US" dirty="0">
                <a:latin typeface="+mn-ea"/>
              </a:rPr>
              <a:t>位處九龍東，為清水灣校園的延伸，全方位提升學習</a:t>
            </a:r>
            <a:r>
              <a:rPr lang="zh-TW" altLang="en-US">
                <a:latin typeface="+mn-ea"/>
              </a:rPr>
              <a:t>體驗</a:t>
            </a:r>
            <a:endParaRPr lang="zh-TW" altLang="en-US" dirty="0">
              <a:latin typeface="+mn-ea"/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2" name="Group 1031"/>
          <p:cNvGrpSpPr/>
          <p:nvPr/>
        </p:nvGrpSpPr>
        <p:grpSpPr>
          <a:xfrm>
            <a:off x="3503453" y="773458"/>
            <a:ext cx="5324358" cy="5268674"/>
            <a:chOff x="3562197" y="1169315"/>
            <a:chExt cx="4995157" cy="4788783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grpSp>
          <p:nvGrpSpPr>
            <p:cNvPr id="57" name="Group 56"/>
            <p:cNvGrpSpPr/>
            <p:nvPr/>
          </p:nvGrpSpPr>
          <p:grpSpPr>
            <a:xfrm>
              <a:off x="4377267" y="1177906"/>
              <a:ext cx="2367781" cy="2470885"/>
              <a:chOff x="4377267" y="1177906"/>
              <a:chExt cx="2367781" cy="2470885"/>
            </a:xfrm>
          </p:grpSpPr>
          <p:sp>
            <p:nvSpPr>
              <p:cNvPr id="14" name="Isosceles Triangle 13"/>
              <p:cNvSpPr/>
              <p:nvPr/>
            </p:nvSpPr>
            <p:spPr>
              <a:xfrm rot="9236998">
                <a:off x="4377267" y="1177906"/>
                <a:ext cx="2367781" cy="2470885"/>
              </a:xfrm>
              <a:prstGeom prst="triangl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4464636" y="1725173"/>
                <a:ext cx="1546284" cy="58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i="1"/>
                  <a:t>專業知識</a:t>
                </a:r>
              </a:p>
              <a:p>
                <a:pPr algn="ctr"/>
                <a:endParaRPr lang="en-US" i="1" dirty="0"/>
              </a:p>
            </p:txBody>
          </p:sp>
        </p:grpSp>
        <p:grpSp>
          <p:nvGrpSpPr>
            <p:cNvPr id="1024" name="Group 1023"/>
            <p:cNvGrpSpPr/>
            <p:nvPr/>
          </p:nvGrpSpPr>
          <p:grpSpPr>
            <a:xfrm>
              <a:off x="5415771" y="1169315"/>
              <a:ext cx="2376934" cy="2470885"/>
              <a:chOff x="5415771" y="1169315"/>
              <a:chExt cx="2376934" cy="2470885"/>
            </a:xfrm>
          </p:grpSpPr>
          <p:sp>
            <p:nvSpPr>
              <p:cNvPr id="48" name="Isosceles Triangle 47"/>
              <p:cNvSpPr/>
              <p:nvPr/>
            </p:nvSpPr>
            <p:spPr>
              <a:xfrm rot="12294467">
                <a:off x="5415771" y="1169315"/>
                <a:ext cx="2376934" cy="2470885"/>
              </a:xfrm>
              <a:prstGeom prst="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6119106" y="1725173"/>
                <a:ext cx="1604638" cy="33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i="1" dirty="0">
                    <a:solidFill>
                      <a:schemeClr val="bg1"/>
                    </a:solidFill>
                  </a:rPr>
                  <a:t>批判思考能力</a:t>
                </a:r>
              </a:p>
            </p:txBody>
          </p:sp>
        </p:grpSp>
        <p:grpSp>
          <p:nvGrpSpPr>
            <p:cNvPr id="1025" name="Group 1024"/>
            <p:cNvGrpSpPr/>
            <p:nvPr/>
          </p:nvGrpSpPr>
          <p:grpSpPr>
            <a:xfrm>
              <a:off x="6042492" y="2009276"/>
              <a:ext cx="2514862" cy="2477800"/>
              <a:chOff x="6042492" y="2009276"/>
              <a:chExt cx="2514862" cy="2477800"/>
            </a:xfrm>
          </p:grpSpPr>
          <p:sp>
            <p:nvSpPr>
              <p:cNvPr id="50" name="Isosceles Triangle 49"/>
              <p:cNvSpPr/>
              <p:nvPr/>
            </p:nvSpPr>
            <p:spPr>
              <a:xfrm rot="15450697">
                <a:off x="6042305" y="2009463"/>
                <a:ext cx="2477800" cy="2477425"/>
              </a:xfrm>
              <a:prstGeom prst="triangle">
                <a:avLst/>
              </a:prstGeom>
              <a:solidFill>
                <a:srgbClr val="0070C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132923" y="2977457"/>
                <a:ext cx="1424431" cy="33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i="1">
                    <a:solidFill>
                      <a:schemeClr val="bg1"/>
                    </a:solidFill>
                  </a:rPr>
                  <a:t>創意及創新</a:t>
                </a:r>
                <a:endParaRPr lang="zh-TW" altLang="en-US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7" name="Group 1026"/>
            <p:cNvGrpSpPr/>
            <p:nvPr/>
          </p:nvGrpSpPr>
          <p:grpSpPr>
            <a:xfrm>
              <a:off x="5826527" y="3160878"/>
              <a:ext cx="2476347" cy="2298421"/>
              <a:chOff x="5826527" y="3160878"/>
              <a:chExt cx="2476347" cy="2298421"/>
            </a:xfrm>
          </p:grpSpPr>
          <p:sp>
            <p:nvSpPr>
              <p:cNvPr id="51" name="Isosceles Triangle 50"/>
              <p:cNvSpPr/>
              <p:nvPr/>
            </p:nvSpPr>
            <p:spPr>
              <a:xfrm rot="18603276">
                <a:off x="5915490" y="3071915"/>
                <a:ext cx="2298421" cy="2476347"/>
              </a:xfrm>
              <a:prstGeom prst="triangle">
                <a:avLst>
                  <a:gd name="adj" fmla="val 51821"/>
                </a:avLst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6815321" y="4408012"/>
                <a:ext cx="1424431" cy="33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i="1">
                    <a:solidFill>
                      <a:schemeClr val="bg1"/>
                    </a:solidFill>
                  </a:rPr>
                  <a:t>文化觸覺</a:t>
                </a:r>
                <a:endParaRPr lang="zh-TW" altLang="en-US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29" name="Group 1028"/>
            <p:cNvGrpSpPr/>
            <p:nvPr/>
          </p:nvGrpSpPr>
          <p:grpSpPr>
            <a:xfrm>
              <a:off x="4975846" y="3474721"/>
              <a:ext cx="2269703" cy="2483377"/>
              <a:chOff x="4975846" y="3474721"/>
              <a:chExt cx="2269703" cy="2483377"/>
            </a:xfrm>
          </p:grpSpPr>
          <p:sp>
            <p:nvSpPr>
              <p:cNvPr id="52" name="Isosceles Triangle 51"/>
              <p:cNvSpPr/>
              <p:nvPr/>
            </p:nvSpPr>
            <p:spPr>
              <a:xfrm>
                <a:off x="4975846" y="3474721"/>
                <a:ext cx="2269703" cy="2483377"/>
              </a:xfrm>
              <a:prstGeom prst="triangle">
                <a:avLst/>
              </a:prstGeom>
              <a:solidFill>
                <a:srgbClr val="00B0F0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5396609" y="5154357"/>
                <a:ext cx="1424431" cy="58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i="1">
                    <a:solidFill>
                      <a:schemeClr val="bg1"/>
                    </a:solidFill>
                  </a:rPr>
                  <a:t>全球視野</a:t>
                </a:r>
              </a:p>
              <a:p>
                <a:pPr algn="ctr"/>
                <a:endParaRPr lang="zh-TW" altLang="en-US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0" name="Group 1029"/>
            <p:cNvGrpSpPr/>
            <p:nvPr/>
          </p:nvGrpSpPr>
          <p:grpSpPr>
            <a:xfrm>
              <a:off x="3812406" y="3097221"/>
              <a:ext cx="2595931" cy="2354858"/>
              <a:chOff x="3812406" y="3097221"/>
              <a:chExt cx="2595931" cy="2354858"/>
            </a:xfrm>
          </p:grpSpPr>
          <p:sp>
            <p:nvSpPr>
              <p:cNvPr id="53" name="Isosceles Triangle 52"/>
              <p:cNvSpPr/>
              <p:nvPr/>
            </p:nvSpPr>
            <p:spPr>
              <a:xfrm rot="2988335">
                <a:off x="3968898" y="3012640"/>
                <a:ext cx="2354858" cy="2524020"/>
              </a:xfrm>
              <a:prstGeom prst="triangle">
                <a:avLst/>
              </a:prstGeom>
              <a:solidFill>
                <a:schemeClr val="accent1"/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TextBox 61"/>
              <p:cNvSpPr txBox="1"/>
              <p:nvPr/>
            </p:nvSpPr>
            <p:spPr>
              <a:xfrm>
                <a:off x="3812406" y="4268139"/>
                <a:ext cx="1787761" cy="587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i="1" dirty="0">
                    <a:solidFill>
                      <a:schemeClr val="bg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跨地域的</a:t>
                </a:r>
              </a:p>
              <a:p>
                <a:pPr algn="ctr"/>
                <a:r>
                  <a:rPr lang="zh-CN" altLang="en-US" i="1">
                    <a:solidFill>
                      <a:schemeClr val="bg1"/>
                    </a:solidFill>
                    <a:latin typeface="PMingLiU" panose="02020500000000000000" pitchFamily="18" charset="-120"/>
                    <a:ea typeface="PMingLiU" panose="02020500000000000000" pitchFamily="18" charset="-120"/>
                  </a:rPr>
                  <a:t>就業發展能力</a:t>
                </a:r>
                <a:endParaRPr lang="zh-TW" altLang="en-US" i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31" name="Group 1030"/>
            <p:cNvGrpSpPr/>
            <p:nvPr/>
          </p:nvGrpSpPr>
          <p:grpSpPr>
            <a:xfrm>
              <a:off x="3562197" y="2033733"/>
              <a:ext cx="2565725" cy="2413594"/>
              <a:chOff x="3562197" y="2033733"/>
              <a:chExt cx="2565725" cy="2413594"/>
            </a:xfrm>
          </p:grpSpPr>
          <p:sp>
            <p:nvSpPr>
              <p:cNvPr id="54" name="Isosceles Triangle 53"/>
              <p:cNvSpPr/>
              <p:nvPr/>
            </p:nvSpPr>
            <p:spPr>
              <a:xfrm rot="6140705">
                <a:off x="3675203" y="1994608"/>
                <a:ext cx="2413594" cy="2491844"/>
              </a:xfrm>
              <a:prstGeom prst="triangle">
                <a:avLst/>
              </a:prstGeom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3562197" y="2977455"/>
                <a:ext cx="1500229" cy="3356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TW" altLang="en-US" i="1"/>
                  <a:t>具責任感</a:t>
                </a:r>
                <a:endParaRPr lang="zh-TW" altLang="en-US" i="1" dirty="0"/>
              </a:p>
            </p:txBody>
          </p:sp>
        </p:grpSp>
      </p:grp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fld id="{20BB075F-7156-4361-A963-58BBBAA2E5CD}" type="slidenum">
              <a:rPr lang="en-US" smtClean="0"/>
              <a:t>17</a:t>
            </a:fld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137B592-C61E-4B9B-80D0-301396F14B8F}"/>
              </a:ext>
            </a:extLst>
          </p:cNvPr>
          <p:cNvSpPr txBox="1">
            <a:spLocks/>
          </p:cNvSpPr>
          <p:nvPr/>
        </p:nvSpPr>
        <p:spPr>
          <a:xfrm>
            <a:off x="510661" y="351542"/>
            <a:ext cx="9335088" cy="9542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altLang="zh-HK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9E6D508-4DDF-4984-9A57-2343674C912D}"/>
              </a:ext>
            </a:extLst>
          </p:cNvPr>
          <p:cNvSpPr/>
          <p:nvPr/>
        </p:nvSpPr>
        <p:spPr>
          <a:xfrm>
            <a:off x="1" y="1393"/>
            <a:ext cx="5024552" cy="881109"/>
          </a:xfrm>
          <a:prstGeom prst="rect">
            <a:avLst/>
          </a:prstGeom>
          <a:solidFill>
            <a:srgbClr val="F9F9F9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/>
            <a:r>
              <a:rPr lang="zh-CN" altLang="en-US" sz="2600" b="1" i="1" dirty="0">
                <a:solidFill>
                  <a:srgbClr val="AA8E2D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培 育 未 來 領 袖</a:t>
            </a:r>
            <a:r>
              <a:rPr lang="en-US" sz="2600" b="1" i="1" dirty="0">
                <a:solidFill>
                  <a:srgbClr val="AA8E2D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</a:p>
        </p:txBody>
      </p:sp>
      <p:pic>
        <p:nvPicPr>
          <p:cNvPr id="1033" name="Picture 6" descr="HKUST Business School MBA Application Insid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3" t="553" r="28096" b="-553"/>
          <a:stretch/>
        </p:blipFill>
        <p:spPr bwMode="auto">
          <a:xfrm>
            <a:off x="4987532" y="2294951"/>
            <a:ext cx="2408442" cy="230709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Oval 75">
            <a:extLst>
              <a:ext uri="{FF2B5EF4-FFF2-40B4-BE49-F238E27FC236}">
                <a16:creationId xmlns:a16="http://schemas.microsoft.com/office/drawing/2014/main" id="{92FB64BE-75C9-4CEA-A3BD-DA260E5A9310}"/>
              </a:ext>
            </a:extLst>
          </p:cNvPr>
          <p:cNvSpPr/>
          <p:nvPr/>
        </p:nvSpPr>
        <p:spPr>
          <a:xfrm>
            <a:off x="5107470" y="2459197"/>
            <a:ext cx="2117520" cy="745144"/>
          </a:xfrm>
          <a:prstGeom prst="ellipse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>
                <a:solidFill>
                  <a:srgbClr val="043266"/>
                </a:solidFill>
              </a:rPr>
              <a:t>面向世界的</a:t>
            </a:r>
            <a:br>
              <a:rPr lang="en-US" altLang="zh-TW" sz="2000" b="1" dirty="0">
                <a:solidFill>
                  <a:srgbClr val="043266"/>
                </a:solidFill>
              </a:rPr>
            </a:br>
            <a:r>
              <a:rPr lang="zh-TW" altLang="en-US" sz="2000" b="1" dirty="0">
                <a:solidFill>
                  <a:srgbClr val="043266"/>
                </a:solidFill>
              </a:rPr>
              <a:t>未來領袖</a:t>
            </a:r>
            <a:endParaRPr lang="en-US" sz="2000" b="1" dirty="0">
              <a:solidFill>
                <a:srgbClr val="043266"/>
              </a:solidFill>
            </a:endParaRPr>
          </a:p>
        </p:txBody>
      </p:sp>
      <p:sp>
        <p:nvSpPr>
          <p:cNvPr id="77" name="Right Triangle 76"/>
          <p:cNvSpPr/>
          <p:nvPr/>
        </p:nvSpPr>
        <p:spPr>
          <a:xfrm rot="10800000">
            <a:off x="6879317" y="448106"/>
            <a:ext cx="1490103" cy="723198"/>
          </a:xfrm>
          <a:prstGeom prst="rtTriangle">
            <a:avLst/>
          </a:prstGeom>
          <a:solidFill>
            <a:srgbClr val="1C2F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Triangle 77"/>
          <p:cNvSpPr/>
          <p:nvPr/>
        </p:nvSpPr>
        <p:spPr>
          <a:xfrm rot="359985">
            <a:off x="3465736" y="4693925"/>
            <a:ext cx="866372" cy="783383"/>
          </a:xfrm>
          <a:prstGeom prst="rtTriangle">
            <a:avLst/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7635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5706110" cy="867410"/>
          </a:xfrm>
          <a:custGeom>
            <a:avLst/>
            <a:gdLst/>
            <a:ahLst/>
            <a:cxnLst/>
            <a:rect l="l" t="t" r="r" b="b"/>
            <a:pathLst>
              <a:path w="5706110" h="867410">
                <a:moveTo>
                  <a:pt x="0" y="867155"/>
                </a:moveTo>
                <a:lnTo>
                  <a:pt x="5705856" y="867155"/>
                </a:lnTo>
                <a:lnTo>
                  <a:pt x="5705856" y="0"/>
                </a:lnTo>
                <a:lnTo>
                  <a:pt x="0" y="0"/>
                </a:lnTo>
                <a:lnTo>
                  <a:pt x="0" y="86715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校</a:t>
            </a:r>
            <a:r>
              <a:rPr lang="en-US" spc="-160" dirty="0"/>
              <a:t> </a:t>
            </a:r>
            <a:r>
              <a:rPr spc="-160" dirty="0"/>
              <a:t>友</a:t>
            </a:r>
            <a:r>
              <a:rPr lang="en-US" spc="-160" dirty="0"/>
              <a:t> </a:t>
            </a:r>
            <a:r>
              <a:rPr spc="-170" dirty="0"/>
              <a:t>網</a:t>
            </a:r>
            <a:r>
              <a:rPr lang="en-US" spc="-170" dirty="0"/>
              <a:t> </a:t>
            </a:r>
            <a:r>
              <a:rPr spc="-170" dirty="0"/>
              <a:t>絡</a:t>
            </a:r>
          </a:p>
        </p:txBody>
      </p:sp>
      <p:sp>
        <p:nvSpPr>
          <p:cNvPr id="4" name="object 4"/>
          <p:cNvSpPr/>
          <p:nvPr/>
        </p:nvSpPr>
        <p:spPr>
          <a:xfrm>
            <a:off x="2407920" y="3799332"/>
            <a:ext cx="2226563" cy="8290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17064" y="2997707"/>
            <a:ext cx="2208530" cy="810895"/>
          </a:xfrm>
          <a:custGeom>
            <a:avLst/>
            <a:gdLst/>
            <a:ahLst/>
            <a:cxnLst/>
            <a:rect l="l" t="t" r="r" b="b"/>
            <a:pathLst>
              <a:path w="2208529" h="810895">
                <a:moveTo>
                  <a:pt x="0" y="0"/>
                </a:moveTo>
                <a:lnTo>
                  <a:pt x="2208276" y="0"/>
                </a:lnTo>
                <a:lnTo>
                  <a:pt x="2208276" y="810768"/>
                </a:lnTo>
                <a:lnTo>
                  <a:pt x="0" y="810768"/>
                </a:lnTo>
                <a:lnTo>
                  <a:pt x="0" y="0"/>
                </a:lnTo>
                <a:close/>
              </a:path>
            </a:pathLst>
          </a:custGeom>
          <a:solidFill>
            <a:srgbClr val="AA8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0351" y="2205227"/>
            <a:ext cx="2228087" cy="829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9495" y="1403603"/>
            <a:ext cx="2209800" cy="810895"/>
          </a:xfrm>
          <a:custGeom>
            <a:avLst/>
            <a:gdLst/>
            <a:ahLst/>
            <a:cxnLst/>
            <a:rect l="l" t="t" r="r" b="b"/>
            <a:pathLst>
              <a:path w="2209800" h="810894">
                <a:moveTo>
                  <a:pt x="0" y="0"/>
                </a:moveTo>
                <a:lnTo>
                  <a:pt x="2209800" y="0"/>
                </a:lnTo>
                <a:lnTo>
                  <a:pt x="2209800" y="810768"/>
                </a:lnTo>
                <a:lnTo>
                  <a:pt x="0" y="810768"/>
                </a:lnTo>
                <a:lnTo>
                  <a:pt x="0" y="0"/>
                </a:lnTo>
                <a:close/>
              </a:path>
            </a:pathLst>
          </a:custGeom>
          <a:solidFill>
            <a:srgbClr val="0432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800913" y="1218859"/>
            <a:ext cx="5057140" cy="6924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35"/>
              </a:lnSpc>
            </a:pPr>
            <a:r>
              <a:rPr sz="2400" dirty="0" err="1">
                <a:solidFill>
                  <a:srgbClr val="1C2F67"/>
                </a:solidFill>
                <a:latin typeface="PMingLiU"/>
                <a:cs typeface="PMingLiU"/>
              </a:rPr>
              <a:t>自創院以來，商學院已培育了</a:t>
            </a:r>
            <a:r>
              <a:rPr sz="2400" spc="-85" dirty="0">
                <a:solidFill>
                  <a:srgbClr val="1C2F67"/>
                </a:solidFill>
                <a:latin typeface="PMingLiU"/>
                <a:cs typeface="PMingLiU"/>
              </a:rPr>
              <a:t> </a:t>
            </a:r>
            <a:r>
              <a:rPr lang="en-US" sz="2400" b="1" spc="-20" dirty="0">
                <a:solidFill>
                  <a:srgbClr val="A58343"/>
                </a:solidFill>
                <a:latin typeface="Calibri"/>
                <a:cs typeface="Calibri"/>
              </a:rPr>
              <a:t>40</a:t>
            </a:r>
            <a:r>
              <a:rPr sz="2400" b="1" spc="-5" dirty="0">
                <a:solidFill>
                  <a:srgbClr val="A58343"/>
                </a:solidFill>
                <a:latin typeface="Calibri"/>
                <a:cs typeface="Calibri"/>
              </a:rPr>
              <a:t>,</a:t>
            </a:r>
            <a:r>
              <a:rPr lang="en-US" sz="2400" b="1" spc="-20" dirty="0">
                <a:solidFill>
                  <a:srgbClr val="A58343"/>
                </a:solidFill>
                <a:latin typeface="Calibri"/>
                <a:cs typeface="Calibri"/>
              </a:rPr>
              <a:t>0</a:t>
            </a:r>
            <a:r>
              <a:rPr sz="2400" b="1" spc="-20" dirty="0">
                <a:solidFill>
                  <a:srgbClr val="A58343"/>
                </a:solidFill>
                <a:latin typeface="Calibri"/>
                <a:cs typeface="Calibri"/>
              </a:rPr>
              <a:t>00</a:t>
            </a:r>
            <a:r>
              <a:rPr sz="2400" b="1" dirty="0">
                <a:solidFill>
                  <a:srgbClr val="A58343"/>
                </a:solidFill>
                <a:latin typeface="Calibri"/>
                <a:cs typeface="Calibri"/>
              </a:rPr>
              <a:t>+</a:t>
            </a:r>
            <a:endParaRPr sz="2400" dirty="0">
              <a:latin typeface="Calibri"/>
              <a:cs typeface="Calibri"/>
            </a:endParaRPr>
          </a:p>
          <a:p>
            <a:pPr marL="12700">
              <a:lnSpc>
                <a:spcPts val="2735"/>
              </a:lnSpc>
            </a:pPr>
            <a:r>
              <a:rPr sz="2400" dirty="0">
                <a:solidFill>
                  <a:srgbClr val="1C2F67"/>
                </a:solidFill>
                <a:latin typeface="PMingLiU"/>
                <a:cs typeface="PMingLiU"/>
              </a:rPr>
              <a:t>商業精英和領袖</a:t>
            </a:r>
            <a:endParaRPr sz="2400" dirty="0">
              <a:latin typeface="PMingLiU"/>
              <a:cs typeface="PMingLiU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800913" y="2107073"/>
            <a:ext cx="3225800" cy="1268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10" dirty="0">
                <a:solidFill>
                  <a:srgbClr val="AA8E2D"/>
                </a:solidFill>
                <a:latin typeface="Calibri"/>
                <a:cs typeface="Calibri"/>
              </a:rPr>
              <a:t>10</a:t>
            </a:r>
            <a:r>
              <a:rPr sz="1800" b="1" spc="-10" dirty="0">
                <a:solidFill>
                  <a:srgbClr val="AA8E2D"/>
                </a:solidFill>
                <a:latin typeface="Calibri"/>
                <a:cs typeface="Calibri"/>
              </a:rPr>
              <a:t>0+ </a:t>
            </a:r>
            <a:r>
              <a:rPr sz="1800" b="1" spc="-10" dirty="0">
                <a:solidFill>
                  <a:srgbClr val="AA8E2D"/>
                </a:solidFill>
                <a:latin typeface="PMingLiU"/>
                <a:cs typeface="PMingLiU"/>
              </a:rPr>
              <a:t>個國籍</a:t>
            </a:r>
            <a:endParaRPr sz="1800" dirty="0">
              <a:latin typeface="PMingLiU"/>
              <a:cs typeface="PMingLiU"/>
            </a:endParaRPr>
          </a:p>
          <a:p>
            <a:pPr marL="241300" marR="5080" indent="-228600">
              <a:lnSpc>
                <a:spcPct val="89600"/>
              </a:lnSpc>
              <a:spcBef>
                <a:spcPts val="645"/>
              </a:spcBef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600" dirty="0" err="1">
                <a:solidFill>
                  <a:srgbClr val="212121"/>
                </a:solidFill>
                <a:latin typeface="PMingLiU"/>
                <a:cs typeface="PMingLiU"/>
              </a:rPr>
              <a:t>包括文萊、以色列、拉脫維亞、秘魯、沙特阿拉伯、黎巴嫩</a:t>
            </a:r>
            <a:r>
              <a:rPr sz="1600" dirty="0">
                <a:solidFill>
                  <a:srgbClr val="212121"/>
                </a:solidFill>
                <a:latin typeface="PMingLiU"/>
                <a:cs typeface="PMingLiU"/>
              </a:rPr>
              <a:t>、</a:t>
            </a:r>
            <a:r>
              <a:rPr lang="en-US" sz="1600" dirty="0">
                <a:solidFill>
                  <a:srgbClr val="212121"/>
                </a:solidFill>
                <a:latin typeface="PMingLiU"/>
                <a:cs typeface="PMingLiU"/>
              </a:rPr>
              <a:t>   </a:t>
            </a:r>
            <a:r>
              <a:rPr sz="1600" dirty="0" err="1">
                <a:solidFill>
                  <a:srgbClr val="212121"/>
                </a:solidFill>
                <a:latin typeface="PMingLiU"/>
                <a:cs typeface="PMingLiU"/>
              </a:rPr>
              <a:t>立陶宛、毛里裘斯、厄瓜多爾、烏克蘭、科威特</a:t>
            </a:r>
            <a:r>
              <a:rPr sz="1600" dirty="0">
                <a:solidFill>
                  <a:srgbClr val="212121"/>
                </a:solidFill>
                <a:latin typeface="PMingLiU"/>
                <a:cs typeface="PMingLiU"/>
              </a:rPr>
              <a:t> 等地</a:t>
            </a:r>
            <a:endParaRPr sz="1600" dirty="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93975" y="3847111"/>
            <a:ext cx="3225800" cy="125797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A58343"/>
                </a:solidFill>
                <a:latin typeface="PMingLiU"/>
                <a:cs typeface="PMingLiU"/>
              </a:rPr>
              <a:t>位處不</a:t>
            </a:r>
            <a:r>
              <a:rPr sz="1800" b="1" spc="-20" dirty="0">
                <a:solidFill>
                  <a:srgbClr val="A58343"/>
                </a:solidFill>
                <a:latin typeface="PMingLiU"/>
                <a:cs typeface="PMingLiU"/>
              </a:rPr>
              <a:t>同地區</a:t>
            </a:r>
            <a:endParaRPr sz="1800" dirty="0">
              <a:latin typeface="PMingLiU"/>
              <a:cs typeface="PMingLiU"/>
            </a:endParaRPr>
          </a:p>
          <a:p>
            <a:pPr marL="241300" marR="5080" indent="-228600">
              <a:lnSpc>
                <a:spcPct val="89400"/>
              </a:lnSpc>
              <a:spcBef>
                <a:spcPts val="645"/>
              </a:spcBef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600" dirty="0">
                <a:solidFill>
                  <a:srgbClr val="212121"/>
                </a:solidFill>
                <a:latin typeface="PMingLiU"/>
                <a:cs typeface="PMingLiU"/>
              </a:rPr>
              <a:t>包括芝加哥、杜拜、日內瓦、 </a:t>
            </a:r>
            <a:r>
              <a:rPr lang="en-US" sz="1600" dirty="0">
                <a:solidFill>
                  <a:srgbClr val="212121"/>
                </a:solidFill>
                <a:latin typeface="PMingLiU"/>
                <a:cs typeface="PMingLiU"/>
              </a:rPr>
              <a:t>  </a:t>
            </a:r>
            <a:r>
              <a:rPr sz="1600" dirty="0" err="1">
                <a:solidFill>
                  <a:srgbClr val="212121"/>
                </a:solidFill>
                <a:latin typeface="PMingLiU"/>
                <a:cs typeface="PMingLiU"/>
              </a:rPr>
              <a:t>馬尼拉、紐約、聖保羅</a:t>
            </a:r>
            <a:r>
              <a:rPr sz="1600" dirty="0">
                <a:solidFill>
                  <a:srgbClr val="212121"/>
                </a:solidFill>
                <a:latin typeface="PMingLiU"/>
                <a:cs typeface="PMingLiU"/>
              </a:rPr>
              <a:t>、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首尔、 </a:t>
            </a:r>
            <a:r>
              <a:rPr sz="1600" dirty="0">
                <a:solidFill>
                  <a:srgbClr val="212121"/>
                </a:solidFill>
                <a:latin typeface="PMingLiU"/>
                <a:cs typeface="PMingLiU"/>
              </a:rPr>
              <a:t>、</a:t>
            </a:r>
            <a:r>
              <a:rPr sz="1600" dirty="0" err="1">
                <a:solidFill>
                  <a:srgbClr val="212121"/>
                </a:solidFill>
                <a:latin typeface="PMingLiU"/>
                <a:cs typeface="PMingLiU"/>
              </a:rPr>
              <a:t>上海、新加坡、悉尼和東京等地</a:t>
            </a:r>
            <a:endParaRPr sz="1600" dirty="0">
              <a:latin typeface="PMingLiU"/>
              <a:cs typeface="PMingLiU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022336" y="1670304"/>
            <a:ext cx="4079747" cy="42245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054340" y="1702309"/>
            <a:ext cx="3961129" cy="4105910"/>
          </a:xfrm>
          <a:custGeom>
            <a:avLst/>
            <a:gdLst/>
            <a:ahLst/>
            <a:cxnLst/>
            <a:rect l="l" t="t" r="r" b="b"/>
            <a:pathLst>
              <a:path w="3961129" h="4105910">
                <a:moveTo>
                  <a:pt x="3300717" y="0"/>
                </a:moveTo>
                <a:lnTo>
                  <a:pt x="660158" y="0"/>
                </a:lnTo>
                <a:lnTo>
                  <a:pt x="606015" y="2188"/>
                </a:lnTo>
                <a:lnTo>
                  <a:pt x="553078" y="8640"/>
                </a:lnTo>
                <a:lnTo>
                  <a:pt x="501516" y="19186"/>
                </a:lnTo>
                <a:lnTo>
                  <a:pt x="451499" y="33655"/>
                </a:lnTo>
                <a:lnTo>
                  <a:pt x="403196" y="51879"/>
                </a:lnTo>
                <a:lnTo>
                  <a:pt x="356779" y="73686"/>
                </a:lnTo>
                <a:lnTo>
                  <a:pt x="312417" y="98907"/>
                </a:lnTo>
                <a:lnTo>
                  <a:pt x="270279" y="127373"/>
                </a:lnTo>
                <a:lnTo>
                  <a:pt x="230536" y="158913"/>
                </a:lnTo>
                <a:lnTo>
                  <a:pt x="193357" y="193357"/>
                </a:lnTo>
                <a:lnTo>
                  <a:pt x="158913" y="230536"/>
                </a:lnTo>
                <a:lnTo>
                  <a:pt x="127373" y="270279"/>
                </a:lnTo>
                <a:lnTo>
                  <a:pt x="98907" y="312417"/>
                </a:lnTo>
                <a:lnTo>
                  <a:pt x="73686" y="356779"/>
                </a:lnTo>
                <a:lnTo>
                  <a:pt x="51879" y="403196"/>
                </a:lnTo>
                <a:lnTo>
                  <a:pt x="33655" y="451499"/>
                </a:lnTo>
                <a:lnTo>
                  <a:pt x="19186" y="501516"/>
                </a:lnTo>
                <a:lnTo>
                  <a:pt x="8640" y="553078"/>
                </a:lnTo>
                <a:lnTo>
                  <a:pt x="2188" y="606015"/>
                </a:lnTo>
                <a:lnTo>
                  <a:pt x="0" y="660158"/>
                </a:lnTo>
                <a:lnTo>
                  <a:pt x="0" y="3445497"/>
                </a:lnTo>
                <a:lnTo>
                  <a:pt x="2188" y="3499640"/>
                </a:lnTo>
                <a:lnTo>
                  <a:pt x="8640" y="3552577"/>
                </a:lnTo>
                <a:lnTo>
                  <a:pt x="19186" y="3604139"/>
                </a:lnTo>
                <a:lnTo>
                  <a:pt x="33655" y="3654156"/>
                </a:lnTo>
                <a:lnTo>
                  <a:pt x="51879" y="3702459"/>
                </a:lnTo>
                <a:lnTo>
                  <a:pt x="73686" y="3748876"/>
                </a:lnTo>
                <a:lnTo>
                  <a:pt x="98907" y="3793238"/>
                </a:lnTo>
                <a:lnTo>
                  <a:pt x="127373" y="3835376"/>
                </a:lnTo>
                <a:lnTo>
                  <a:pt x="158913" y="3875119"/>
                </a:lnTo>
                <a:lnTo>
                  <a:pt x="193357" y="3912298"/>
                </a:lnTo>
                <a:lnTo>
                  <a:pt x="230536" y="3946742"/>
                </a:lnTo>
                <a:lnTo>
                  <a:pt x="270279" y="3978282"/>
                </a:lnTo>
                <a:lnTo>
                  <a:pt x="312417" y="4006748"/>
                </a:lnTo>
                <a:lnTo>
                  <a:pt x="356779" y="4031969"/>
                </a:lnTo>
                <a:lnTo>
                  <a:pt x="403196" y="4053776"/>
                </a:lnTo>
                <a:lnTo>
                  <a:pt x="451499" y="4072000"/>
                </a:lnTo>
                <a:lnTo>
                  <a:pt x="501516" y="4086469"/>
                </a:lnTo>
                <a:lnTo>
                  <a:pt x="553078" y="4097015"/>
                </a:lnTo>
                <a:lnTo>
                  <a:pt x="606015" y="4103467"/>
                </a:lnTo>
                <a:lnTo>
                  <a:pt x="660158" y="4105655"/>
                </a:lnTo>
                <a:lnTo>
                  <a:pt x="3300717" y="4105655"/>
                </a:lnTo>
                <a:lnTo>
                  <a:pt x="3354860" y="4103467"/>
                </a:lnTo>
                <a:lnTo>
                  <a:pt x="3407797" y="4097015"/>
                </a:lnTo>
                <a:lnTo>
                  <a:pt x="3459359" y="4086469"/>
                </a:lnTo>
                <a:lnTo>
                  <a:pt x="3509376" y="4072000"/>
                </a:lnTo>
                <a:lnTo>
                  <a:pt x="3557679" y="4053776"/>
                </a:lnTo>
                <a:lnTo>
                  <a:pt x="3604096" y="4031969"/>
                </a:lnTo>
                <a:lnTo>
                  <a:pt x="3648458" y="4006748"/>
                </a:lnTo>
                <a:lnTo>
                  <a:pt x="3690596" y="3978282"/>
                </a:lnTo>
                <a:lnTo>
                  <a:pt x="3730339" y="3946742"/>
                </a:lnTo>
                <a:lnTo>
                  <a:pt x="3767518" y="3912298"/>
                </a:lnTo>
                <a:lnTo>
                  <a:pt x="3801962" y="3875119"/>
                </a:lnTo>
                <a:lnTo>
                  <a:pt x="3833502" y="3835376"/>
                </a:lnTo>
                <a:lnTo>
                  <a:pt x="3861968" y="3793238"/>
                </a:lnTo>
                <a:lnTo>
                  <a:pt x="3887189" y="3748876"/>
                </a:lnTo>
                <a:lnTo>
                  <a:pt x="3908996" y="3702459"/>
                </a:lnTo>
                <a:lnTo>
                  <a:pt x="3927220" y="3654156"/>
                </a:lnTo>
                <a:lnTo>
                  <a:pt x="3941689" y="3604139"/>
                </a:lnTo>
                <a:lnTo>
                  <a:pt x="3952235" y="3552577"/>
                </a:lnTo>
                <a:lnTo>
                  <a:pt x="3958687" y="3499640"/>
                </a:lnTo>
                <a:lnTo>
                  <a:pt x="3960876" y="3445497"/>
                </a:lnTo>
                <a:lnTo>
                  <a:pt x="3960876" y="660158"/>
                </a:lnTo>
                <a:lnTo>
                  <a:pt x="3958687" y="606015"/>
                </a:lnTo>
                <a:lnTo>
                  <a:pt x="3952235" y="553078"/>
                </a:lnTo>
                <a:lnTo>
                  <a:pt x="3941689" y="501516"/>
                </a:lnTo>
                <a:lnTo>
                  <a:pt x="3927220" y="451499"/>
                </a:lnTo>
                <a:lnTo>
                  <a:pt x="3908996" y="403196"/>
                </a:lnTo>
                <a:lnTo>
                  <a:pt x="3887189" y="356779"/>
                </a:lnTo>
                <a:lnTo>
                  <a:pt x="3861968" y="312417"/>
                </a:lnTo>
                <a:lnTo>
                  <a:pt x="3833502" y="270279"/>
                </a:lnTo>
                <a:lnTo>
                  <a:pt x="3801962" y="230536"/>
                </a:lnTo>
                <a:lnTo>
                  <a:pt x="3767518" y="193357"/>
                </a:lnTo>
                <a:lnTo>
                  <a:pt x="3730339" y="158913"/>
                </a:lnTo>
                <a:lnTo>
                  <a:pt x="3690596" y="127373"/>
                </a:lnTo>
                <a:lnTo>
                  <a:pt x="3648458" y="98907"/>
                </a:lnTo>
                <a:lnTo>
                  <a:pt x="3604096" y="73686"/>
                </a:lnTo>
                <a:lnTo>
                  <a:pt x="3557679" y="51879"/>
                </a:lnTo>
                <a:lnTo>
                  <a:pt x="3509376" y="33655"/>
                </a:lnTo>
                <a:lnTo>
                  <a:pt x="3459359" y="19186"/>
                </a:lnTo>
                <a:lnTo>
                  <a:pt x="3407797" y="8640"/>
                </a:lnTo>
                <a:lnTo>
                  <a:pt x="3354860" y="2188"/>
                </a:lnTo>
                <a:lnTo>
                  <a:pt x="3300717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054340" y="1702309"/>
            <a:ext cx="3961129" cy="4105910"/>
          </a:xfrm>
          <a:custGeom>
            <a:avLst/>
            <a:gdLst/>
            <a:ahLst/>
            <a:cxnLst/>
            <a:rect l="l" t="t" r="r" b="b"/>
            <a:pathLst>
              <a:path w="3961129" h="4105910">
                <a:moveTo>
                  <a:pt x="0" y="660158"/>
                </a:moveTo>
                <a:lnTo>
                  <a:pt x="2188" y="606015"/>
                </a:lnTo>
                <a:lnTo>
                  <a:pt x="8640" y="553078"/>
                </a:lnTo>
                <a:lnTo>
                  <a:pt x="19186" y="501516"/>
                </a:lnTo>
                <a:lnTo>
                  <a:pt x="33655" y="451499"/>
                </a:lnTo>
                <a:lnTo>
                  <a:pt x="51879" y="403196"/>
                </a:lnTo>
                <a:lnTo>
                  <a:pt x="73686" y="356779"/>
                </a:lnTo>
                <a:lnTo>
                  <a:pt x="98907" y="312417"/>
                </a:lnTo>
                <a:lnTo>
                  <a:pt x="127373" y="270279"/>
                </a:lnTo>
                <a:lnTo>
                  <a:pt x="158913" y="230536"/>
                </a:lnTo>
                <a:lnTo>
                  <a:pt x="193357" y="193357"/>
                </a:lnTo>
                <a:lnTo>
                  <a:pt x="230536" y="158913"/>
                </a:lnTo>
                <a:lnTo>
                  <a:pt x="270279" y="127373"/>
                </a:lnTo>
                <a:lnTo>
                  <a:pt x="312417" y="98907"/>
                </a:lnTo>
                <a:lnTo>
                  <a:pt x="356779" y="73686"/>
                </a:lnTo>
                <a:lnTo>
                  <a:pt x="403196" y="51879"/>
                </a:lnTo>
                <a:lnTo>
                  <a:pt x="451499" y="33655"/>
                </a:lnTo>
                <a:lnTo>
                  <a:pt x="501516" y="19186"/>
                </a:lnTo>
                <a:lnTo>
                  <a:pt x="553078" y="8640"/>
                </a:lnTo>
                <a:lnTo>
                  <a:pt x="606015" y="2188"/>
                </a:lnTo>
                <a:lnTo>
                  <a:pt x="660158" y="0"/>
                </a:lnTo>
                <a:lnTo>
                  <a:pt x="3300717" y="0"/>
                </a:lnTo>
                <a:lnTo>
                  <a:pt x="3354860" y="2188"/>
                </a:lnTo>
                <a:lnTo>
                  <a:pt x="3407797" y="8640"/>
                </a:lnTo>
                <a:lnTo>
                  <a:pt x="3459359" y="19186"/>
                </a:lnTo>
                <a:lnTo>
                  <a:pt x="3509376" y="33655"/>
                </a:lnTo>
                <a:lnTo>
                  <a:pt x="3557679" y="51879"/>
                </a:lnTo>
                <a:lnTo>
                  <a:pt x="3604096" y="73686"/>
                </a:lnTo>
                <a:lnTo>
                  <a:pt x="3648458" y="98907"/>
                </a:lnTo>
                <a:lnTo>
                  <a:pt x="3690596" y="127373"/>
                </a:lnTo>
                <a:lnTo>
                  <a:pt x="3730339" y="158913"/>
                </a:lnTo>
                <a:lnTo>
                  <a:pt x="3767518" y="193357"/>
                </a:lnTo>
                <a:lnTo>
                  <a:pt x="3801962" y="230536"/>
                </a:lnTo>
                <a:lnTo>
                  <a:pt x="3833502" y="270279"/>
                </a:lnTo>
                <a:lnTo>
                  <a:pt x="3861968" y="312417"/>
                </a:lnTo>
                <a:lnTo>
                  <a:pt x="3887189" y="356779"/>
                </a:lnTo>
                <a:lnTo>
                  <a:pt x="3908996" y="403196"/>
                </a:lnTo>
                <a:lnTo>
                  <a:pt x="3927220" y="451499"/>
                </a:lnTo>
                <a:lnTo>
                  <a:pt x="3941689" y="501516"/>
                </a:lnTo>
                <a:lnTo>
                  <a:pt x="3952235" y="553078"/>
                </a:lnTo>
                <a:lnTo>
                  <a:pt x="3958687" y="606015"/>
                </a:lnTo>
                <a:lnTo>
                  <a:pt x="3960876" y="660158"/>
                </a:lnTo>
                <a:lnTo>
                  <a:pt x="3960876" y="3445497"/>
                </a:lnTo>
                <a:lnTo>
                  <a:pt x="3958687" y="3499640"/>
                </a:lnTo>
                <a:lnTo>
                  <a:pt x="3952235" y="3552577"/>
                </a:lnTo>
                <a:lnTo>
                  <a:pt x="3941689" y="3604139"/>
                </a:lnTo>
                <a:lnTo>
                  <a:pt x="3927220" y="3654156"/>
                </a:lnTo>
                <a:lnTo>
                  <a:pt x="3908996" y="3702459"/>
                </a:lnTo>
                <a:lnTo>
                  <a:pt x="3887189" y="3748876"/>
                </a:lnTo>
                <a:lnTo>
                  <a:pt x="3861968" y="3793238"/>
                </a:lnTo>
                <a:lnTo>
                  <a:pt x="3833502" y="3835376"/>
                </a:lnTo>
                <a:lnTo>
                  <a:pt x="3801962" y="3875119"/>
                </a:lnTo>
                <a:lnTo>
                  <a:pt x="3767518" y="3912298"/>
                </a:lnTo>
                <a:lnTo>
                  <a:pt x="3730339" y="3946742"/>
                </a:lnTo>
                <a:lnTo>
                  <a:pt x="3690596" y="3978282"/>
                </a:lnTo>
                <a:lnTo>
                  <a:pt x="3648458" y="4006748"/>
                </a:lnTo>
                <a:lnTo>
                  <a:pt x="3604096" y="4031969"/>
                </a:lnTo>
                <a:lnTo>
                  <a:pt x="3557679" y="4053776"/>
                </a:lnTo>
                <a:lnTo>
                  <a:pt x="3509376" y="4072000"/>
                </a:lnTo>
                <a:lnTo>
                  <a:pt x="3459359" y="4086469"/>
                </a:lnTo>
                <a:lnTo>
                  <a:pt x="3407797" y="4097015"/>
                </a:lnTo>
                <a:lnTo>
                  <a:pt x="3354860" y="4103467"/>
                </a:lnTo>
                <a:lnTo>
                  <a:pt x="3300717" y="4105655"/>
                </a:lnTo>
                <a:lnTo>
                  <a:pt x="660158" y="4105655"/>
                </a:lnTo>
                <a:lnTo>
                  <a:pt x="606015" y="4103467"/>
                </a:lnTo>
                <a:lnTo>
                  <a:pt x="553078" y="4097015"/>
                </a:lnTo>
                <a:lnTo>
                  <a:pt x="501516" y="4086469"/>
                </a:lnTo>
                <a:lnTo>
                  <a:pt x="451499" y="4072000"/>
                </a:lnTo>
                <a:lnTo>
                  <a:pt x="403196" y="4053776"/>
                </a:lnTo>
                <a:lnTo>
                  <a:pt x="356779" y="4031969"/>
                </a:lnTo>
                <a:lnTo>
                  <a:pt x="312417" y="4006748"/>
                </a:lnTo>
                <a:lnTo>
                  <a:pt x="270279" y="3978282"/>
                </a:lnTo>
                <a:lnTo>
                  <a:pt x="230536" y="3946742"/>
                </a:lnTo>
                <a:lnTo>
                  <a:pt x="193357" y="3912298"/>
                </a:lnTo>
                <a:lnTo>
                  <a:pt x="158913" y="3875119"/>
                </a:lnTo>
                <a:lnTo>
                  <a:pt x="127373" y="3835376"/>
                </a:lnTo>
                <a:lnTo>
                  <a:pt x="98907" y="3793238"/>
                </a:lnTo>
                <a:lnTo>
                  <a:pt x="73686" y="3748876"/>
                </a:lnTo>
                <a:lnTo>
                  <a:pt x="51879" y="3702459"/>
                </a:lnTo>
                <a:lnTo>
                  <a:pt x="33655" y="3654156"/>
                </a:lnTo>
                <a:lnTo>
                  <a:pt x="19186" y="3604139"/>
                </a:lnTo>
                <a:lnTo>
                  <a:pt x="8640" y="3552577"/>
                </a:lnTo>
                <a:lnTo>
                  <a:pt x="2188" y="3499640"/>
                </a:lnTo>
                <a:lnTo>
                  <a:pt x="0" y="3445497"/>
                </a:lnTo>
                <a:lnTo>
                  <a:pt x="0" y="660158"/>
                </a:lnTo>
                <a:close/>
              </a:path>
            </a:pathLst>
          </a:custGeom>
          <a:ln w="12192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8691174" y="1965827"/>
            <a:ext cx="25704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10" dirty="0">
                <a:solidFill>
                  <a:srgbClr val="AA8E2D"/>
                </a:solidFill>
                <a:latin typeface="PMingLiU"/>
                <a:cs typeface="PMingLiU"/>
              </a:rPr>
              <a:t>校友</a:t>
            </a:r>
            <a:r>
              <a:rPr sz="2000" b="1" dirty="0">
                <a:solidFill>
                  <a:srgbClr val="AA8E2D"/>
                </a:solidFill>
                <a:latin typeface="PMingLiU"/>
                <a:cs typeface="PMingLiU"/>
              </a:rPr>
              <a:t>所服</a:t>
            </a:r>
            <a:r>
              <a:rPr sz="2000" b="1" spc="-15" dirty="0">
                <a:solidFill>
                  <a:srgbClr val="AA8E2D"/>
                </a:solidFill>
                <a:latin typeface="PMingLiU"/>
                <a:cs typeface="PMingLiU"/>
              </a:rPr>
              <a:t>務</a:t>
            </a:r>
            <a:r>
              <a:rPr sz="2000" b="1" dirty="0">
                <a:solidFill>
                  <a:srgbClr val="AA8E2D"/>
                </a:solidFill>
                <a:latin typeface="PMingLiU"/>
                <a:cs typeface="PMingLiU"/>
              </a:rPr>
              <a:t>的機</a:t>
            </a:r>
            <a:r>
              <a:rPr sz="2000" b="1" spc="-15" dirty="0">
                <a:solidFill>
                  <a:srgbClr val="AA8E2D"/>
                </a:solidFill>
                <a:latin typeface="PMingLiU"/>
                <a:cs typeface="PMingLiU"/>
              </a:rPr>
              <a:t>構</a:t>
            </a:r>
            <a:r>
              <a:rPr sz="2000" b="1" dirty="0">
                <a:solidFill>
                  <a:srgbClr val="AA8E2D"/>
                </a:solidFill>
                <a:latin typeface="PMingLiU"/>
                <a:cs typeface="PMingLiU"/>
              </a:rPr>
              <a:t>包括</a:t>
            </a:r>
            <a:endParaRPr sz="2000">
              <a:latin typeface="PMingLiU"/>
              <a:cs typeface="PMingLiU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349433" y="2424622"/>
            <a:ext cx="1671320" cy="31267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445" indent="-118745">
              <a:lnSpc>
                <a:spcPct val="100000"/>
              </a:lnSpc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AI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G</a:t>
            </a:r>
            <a:r>
              <a:rPr sz="1250" spc="-55" dirty="0">
                <a:solidFill>
                  <a:srgbClr val="212121"/>
                </a:solidFill>
                <a:latin typeface="Calibri"/>
                <a:cs typeface="Calibri"/>
              </a:rPr>
              <a:t>/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AIA</a:t>
            </a:r>
            <a:endParaRPr sz="1250">
              <a:latin typeface="Calibri"/>
              <a:cs typeface="Calibri"/>
            </a:endParaRPr>
          </a:p>
          <a:p>
            <a:pPr marL="131445" marR="5080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ank of</a:t>
            </a:r>
            <a:r>
              <a:rPr sz="1250" spc="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Am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er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250" spc="-25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50" spc="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Merr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ill </a:t>
            </a:r>
            <a:r>
              <a:rPr sz="1250" spc="-55" dirty="0">
                <a:solidFill>
                  <a:srgbClr val="212121"/>
                </a:solidFill>
                <a:latin typeface="Calibri"/>
                <a:cs typeface="Calibri"/>
              </a:rPr>
              <a:t>L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y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nch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ank of</a:t>
            </a:r>
            <a:r>
              <a:rPr sz="1250" spc="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na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50" spc="-3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l</a:t>
            </a:r>
            <a:r>
              <a:rPr sz="1250" spc="-3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50" spc="-25" dirty="0">
                <a:solidFill>
                  <a:srgbClr val="212121"/>
                </a:solidFill>
                <a:latin typeface="Calibri"/>
                <a:cs typeface="Calibri"/>
              </a:rPr>
              <a:t>y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25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ar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ibas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Ca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th</a:t>
            </a:r>
            <a:r>
              <a:rPr sz="1250" spc="-3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y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35" dirty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ac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f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tibank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250" spc="-2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edit</a:t>
            </a:r>
            <a:r>
              <a:rPr sz="125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Suisse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De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l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o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tte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Ern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t 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&amp;</a:t>
            </a:r>
            <a:r>
              <a:rPr sz="125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05" dirty="0">
                <a:solidFill>
                  <a:srgbClr val="212121"/>
                </a:solidFill>
                <a:latin typeface="Calibri"/>
                <a:cs typeface="Calibri"/>
              </a:rPr>
              <a:t>Y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oung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Gold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sz="1250" spc="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Sachs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H</a:t>
            </a:r>
            <a:r>
              <a:rPr sz="1250" spc="-25" dirty="0">
                <a:solidFill>
                  <a:srgbClr val="212121"/>
                </a:solidFill>
                <a:latin typeface="Calibri"/>
                <a:cs typeface="Calibri"/>
              </a:rPr>
              <a:t>K</a:t>
            </a: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50" spc="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Go</a:t>
            </a:r>
            <a:r>
              <a:rPr sz="1250" spc="-25" dirty="0">
                <a:solidFill>
                  <a:srgbClr val="212121"/>
                </a:solidFill>
                <a:latin typeface="Calibri"/>
                <a:cs typeface="Calibri"/>
              </a:rPr>
              <a:t>v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ern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089719" y="2423988"/>
            <a:ext cx="1647825" cy="31648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1445" indent="-118745">
              <a:lnSpc>
                <a:spcPct val="100000"/>
              </a:lnSpc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Hang</a:t>
            </a:r>
            <a:r>
              <a:rPr sz="125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Se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n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g</a:t>
            </a:r>
            <a:r>
              <a:rPr sz="125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ank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HK</a:t>
            </a:r>
            <a:r>
              <a:rPr sz="125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Mon</a:t>
            </a: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ary</a:t>
            </a:r>
            <a:r>
              <a:rPr sz="125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uthor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ity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Hospi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al 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A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uthor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ity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HSBC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I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M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JP</a:t>
            </a:r>
            <a:r>
              <a:rPr sz="125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Mo</a:t>
            </a: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50" spc="-35" dirty="0">
                <a:solidFill>
                  <a:srgbClr val="212121"/>
                </a:solidFill>
                <a:latin typeface="Calibri"/>
                <a:cs typeface="Calibri"/>
              </a:rPr>
              <a:t>g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K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PMG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Mic</a:t>
            </a:r>
            <a:r>
              <a:rPr sz="1250" spc="-3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osoft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Mo</a:t>
            </a:r>
            <a:r>
              <a:rPr sz="1250" spc="-2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50" spc="-35" dirty="0">
                <a:solidFill>
                  <a:srgbClr val="212121"/>
                </a:solidFill>
                <a:latin typeface="Calibri"/>
                <a:cs typeface="Calibri"/>
              </a:rPr>
              <a:t>g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an</a:t>
            </a:r>
            <a:r>
              <a:rPr sz="1250" spc="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anl</a:t>
            </a: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y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MTR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CCW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P</a:t>
            </a: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WC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anda</a:t>
            </a:r>
            <a:r>
              <a:rPr sz="1250" spc="-2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d</a:t>
            </a:r>
            <a:r>
              <a:rPr sz="1250" spc="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50" spc="-20" dirty="0">
                <a:solidFill>
                  <a:srgbClr val="212121"/>
                </a:solidFill>
                <a:latin typeface="Calibri"/>
                <a:cs typeface="Calibri"/>
              </a:rPr>
              <a:t>C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har</a:t>
            </a:r>
            <a:r>
              <a:rPr sz="1250" spc="-15" dirty="0">
                <a:solidFill>
                  <a:srgbClr val="212121"/>
                </a:solidFill>
                <a:latin typeface="Calibri"/>
                <a:cs typeface="Calibri"/>
              </a:rPr>
              <a:t>t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e</a:t>
            </a:r>
            <a:r>
              <a:rPr sz="1250" spc="-25" dirty="0">
                <a:solidFill>
                  <a:srgbClr val="212121"/>
                </a:solidFill>
                <a:latin typeface="Calibri"/>
                <a:cs typeface="Calibri"/>
              </a:rPr>
              <a:t>r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ed</a:t>
            </a:r>
            <a:endParaRPr sz="1250">
              <a:latin typeface="Calibri"/>
              <a:cs typeface="Calibri"/>
            </a:endParaRPr>
          </a:p>
          <a:p>
            <a:pPr marL="131445" indent="-118745">
              <a:lnSpc>
                <a:spcPct val="100000"/>
              </a:lnSpc>
              <a:spcBef>
                <a:spcPts val="300"/>
              </a:spcBef>
              <a:buClr>
                <a:srgbClr val="212121"/>
              </a:buClr>
              <a:buFont typeface="Arial"/>
              <a:buChar char="•"/>
              <a:tabLst>
                <a:tab pos="132080" algn="l"/>
              </a:tabLst>
            </a:pP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U</a:t>
            </a:r>
            <a:r>
              <a:rPr sz="1250" spc="-5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sz="1250" spc="-10" dirty="0">
                <a:solidFill>
                  <a:srgbClr val="212121"/>
                </a:solidFill>
                <a:latin typeface="Calibri"/>
                <a:cs typeface="Calibri"/>
              </a:rPr>
              <a:t>S</a:t>
            </a:r>
            <a:endParaRPr sz="1250">
              <a:latin typeface="Calibri"/>
              <a:cs typeface="Calibri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18</a:t>
            </a:fld>
            <a:endParaRPr spc="-1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27010E4-412F-252F-11D3-7E1DD9725B0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83" t="16959" r="12589" b="11623"/>
          <a:stretch/>
        </p:blipFill>
        <p:spPr>
          <a:xfrm>
            <a:off x="616910" y="1505903"/>
            <a:ext cx="3598862" cy="2984321"/>
          </a:xfrm>
          <a:prstGeom prst="ellipse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23"/>
            <a:ext cx="7507605" cy="867410"/>
          </a:xfrm>
          <a:custGeom>
            <a:avLst/>
            <a:gdLst/>
            <a:ahLst/>
            <a:cxnLst/>
            <a:rect l="l" t="t" r="r" b="b"/>
            <a:pathLst>
              <a:path w="7507605" h="867410">
                <a:moveTo>
                  <a:pt x="0" y="867155"/>
                </a:moveTo>
                <a:lnTo>
                  <a:pt x="7507224" y="867155"/>
                </a:lnTo>
                <a:lnTo>
                  <a:pt x="7507224" y="0"/>
                </a:lnTo>
                <a:lnTo>
                  <a:pt x="0" y="0"/>
                </a:lnTo>
                <a:lnTo>
                  <a:pt x="0" y="86715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推</a:t>
            </a:r>
            <a:r>
              <a:rPr lang="en-US" spc="-160" dirty="0"/>
              <a:t> </a:t>
            </a:r>
            <a:r>
              <a:rPr spc="-160" dirty="0"/>
              <a:t>動</a:t>
            </a:r>
            <a:r>
              <a:rPr lang="en-US" spc="-160" dirty="0"/>
              <a:t> </a:t>
            </a:r>
            <a:r>
              <a:rPr spc="-170" dirty="0"/>
              <a:t>知</a:t>
            </a:r>
            <a:r>
              <a:rPr lang="en-US" spc="-170" dirty="0"/>
              <a:t> </a:t>
            </a:r>
            <a:r>
              <a:rPr spc="-170" dirty="0"/>
              <a:t>識</a:t>
            </a:r>
            <a:r>
              <a:rPr lang="en-US" spc="-170" dirty="0"/>
              <a:t> </a:t>
            </a:r>
            <a:r>
              <a:rPr spc="-185" dirty="0"/>
              <a:t>轉</a:t>
            </a:r>
            <a:r>
              <a:rPr lang="en-US" spc="-185" dirty="0"/>
              <a:t> </a:t>
            </a:r>
            <a:r>
              <a:rPr spc="-170" dirty="0" err="1"/>
              <a:t>移，</a:t>
            </a:r>
            <a:r>
              <a:rPr spc="-185" dirty="0" err="1"/>
              <a:t>參</a:t>
            </a:r>
            <a:r>
              <a:rPr lang="en-US" spc="-185" dirty="0"/>
              <a:t> </a:t>
            </a:r>
            <a:r>
              <a:rPr spc="-170" dirty="0"/>
              <a:t>與</a:t>
            </a:r>
            <a:r>
              <a:rPr lang="en-US" spc="-170" dirty="0"/>
              <a:t> </a:t>
            </a:r>
            <a:r>
              <a:rPr spc="-170" dirty="0"/>
              <a:t>公</a:t>
            </a:r>
            <a:r>
              <a:rPr lang="en-US" spc="-170" dirty="0"/>
              <a:t> </a:t>
            </a:r>
            <a:r>
              <a:rPr spc="-185" dirty="0"/>
              <a:t>共</a:t>
            </a:r>
            <a:r>
              <a:rPr lang="en-US" spc="-185" dirty="0"/>
              <a:t> </a:t>
            </a:r>
            <a:r>
              <a:rPr spc="-170" dirty="0"/>
              <a:t>事</a:t>
            </a:r>
            <a:r>
              <a:rPr lang="en-US" spc="-170" dirty="0"/>
              <a:t> </a:t>
            </a:r>
            <a:r>
              <a:rPr spc="-170" dirty="0"/>
              <a:t>務</a:t>
            </a:r>
          </a:p>
        </p:txBody>
      </p:sp>
      <p:sp>
        <p:nvSpPr>
          <p:cNvPr id="4" name="object 4"/>
          <p:cNvSpPr/>
          <p:nvPr/>
        </p:nvSpPr>
        <p:spPr>
          <a:xfrm>
            <a:off x="355092" y="2677667"/>
            <a:ext cx="5728715" cy="33512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15695" y="2849879"/>
            <a:ext cx="713231" cy="7132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301740" y="2677668"/>
            <a:ext cx="5490971" cy="11399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566916" y="2828544"/>
            <a:ext cx="713231" cy="71323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12408" y="3834384"/>
            <a:ext cx="5480291" cy="219455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69553" y="4071224"/>
            <a:ext cx="2063114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10" dirty="0">
                <a:solidFill>
                  <a:srgbClr val="AA8E2D"/>
                </a:solidFill>
                <a:latin typeface="PMingLiU"/>
                <a:cs typeface="PMingLiU"/>
              </a:rPr>
              <a:t>學者</a:t>
            </a:r>
            <a:r>
              <a:rPr sz="2000" b="1" dirty="0">
                <a:solidFill>
                  <a:srgbClr val="AA8E2D"/>
                </a:solidFill>
                <a:latin typeface="PMingLiU"/>
                <a:cs typeface="PMingLiU"/>
              </a:rPr>
              <a:t>參與</a:t>
            </a:r>
            <a:r>
              <a:rPr sz="2000" b="1" spc="-15" dirty="0">
                <a:solidFill>
                  <a:srgbClr val="AA8E2D"/>
                </a:solidFill>
                <a:latin typeface="PMingLiU"/>
                <a:cs typeface="PMingLiU"/>
              </a:rPr>
              <a:t>公</a:t>
            </a:r>
            <a:r>
              <a:rPr sz="2000" b="1" dirty="0">
                <a:solidFill>
                  <a:srgbClr val="AA8E2D"/>
                </a:solidFill>
                <a:latin typeface="PMingLiU"/>
                <a:cs typeface="PMingLiU"/>
              </a:rPr>
              <a:t>共事務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369553" y="4469892"/>
            <a:ext cx="3686371" cy="9848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tabLst>
                <a:tab pos="299085" algn="l"/>
              </a:tabLst>
            </a:pPr>
            <a:r>
              <a:rPr sz="1600" spc="-1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lang="zh-TW" altLang="en-US" sz="1600" spc="-10" dirty="0">
                <a:solidFill>
                  <a:srgbClr val="212121"/>
                </a:solidFill>
                <a:latin typeface="Arial"/>
                <a:cs typeface="Arial"/>
              </a:rPr>
              <a:t>加入太平洋經濟合作香港委員會、金管局</a:t>
            </a:r>
            <a:r>
              <a:rPr lang="en-US" altLang="zh-TW" sz="1600" spc="-10" dirty="0">
                <a:solidFill>
                  <a:srgbClr val="212121"/>
                </a:solidFill>
                <a:latin typeface="Arial"/>
                <a:cs typeface="Arial"/>
              </a:rPr>
              <a:t>CBDC</a:t>
            </a:r>
            <a:r>
              <a:rPr lang="zh-TW" altLang="en-US" sz="1600" spc="-10" dirty="0">
                <a:solidFill>
                  <a:srgbClr val="212121"/>
                </a:solidFill>
                <a:latin typeface="Arial"/>
                <a:cs typeface="Arial"/>
              </a:rPr>
              <a:t>專家小組、 電訊事務委員會等組織</a:t>
            </a:r>
            <a:r>
              <a:rPr lang="en-US" altLang="zh-TW" sz="1600" spc="-10" dirty="0">
                <a:solidFill>
                  <a:srgbClr val="212121"/>
                </a:solidFill>
                <a:latin typeface="Arial"/>
                <a:cs typeface="Arial"/>
              </a:rPr>
              <a:t>﹐</a:t>
            </a:r>
            <a:r>
              <a:rPr lang="zh-TW" altLang="en-US" sz="1600" spc="-10" dirty="0">
                <a:solidFill>
                  <a:srgbClr val="212121"/>
                </a:solidFill>
                <a:latin typeface="Arial"/>
                <a:cs typeface="Arial"/>
              </a:rPr>
              <a:t>協助推動相關公共事務領域的發展</a:t>
            </a:r>
            <a:endParaRPr sz="1600" spc="-10" dirty="0">
              <a:solidFill>
                <a:srgbClr val="212121"/>
              </a:solidFill>
              <a:latin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77583" y="3950208"/>
            <a:ext cx="713231" cy="7132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14928" y="883919"/>
            <a:ext cx="266700" cy="238125"/>
          </a:xfrm>
          <a:custGeom>
            <a:avLst/>
            <a:gdLst/>
            <a:ahLst/>
            <a:cxnLst/>
            <a:rect l="l" t="t" r="r" b="b"/>
            <a:pathLst>
              <a:path w="266700" h="238125">
                <a:moveTo>
                  <a:pt x="0" y="0"/>
                </a:moveTo>
                <a:lnTo>
                  <a:pt x="266700" y="0"/>
                </a:lnTo>
                <a:lnTo>
                  <a:pt x="266700" y="237744"/>
                </a:lnTo>
                <a:lnTo>
                  <a:pt x="0" y="237744"/>
                </a:lnTo>
                <a:lnTo>
                  <a:pt x="0" y="0"/>
                </a:lnTo>
                <a:close/>
              </a:path>
            </a:pathLst>
          </a:custGeom>
          <a:solidFill>
            <a:srgbClr val="0432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06156" y="1405127"/>
            <a:ext cx="546100" cy="1144905"/>
          </a:xfrm>
          <a:custGeom>
            <a:avLst/>
            <a:gdLst/>
            <a:ahLst/>
            <a:cxnLst/>
            <a:rect l="l" t="t" r="r" b="b"/>
            <a:pathLst>
              <a:path w="546100" h="1144905">
                <a:moveTo>
                  <a:pt x="0" y="0"/>
                </a:moveTo>
                <a:lnTo>
                  <a:pt x="545592" y="0"/>
                </a:lnTo>
                <a:lnTo>
                  <a:pt x="545592" y="1144524"/>
                </a:lnTo>
                <a:lnTo>
                  <a:pt x="0" y="1144524"/>
                </a:lnTo>
                <a:lnTo>
                  <a:pt x="0" y="0"/>
                </a:lnTo>
                <a:close/>
              </a:path>
            </a:pathLst>
          </a:custGeom>
          <a:solidFill>
            <a:srgbClr val="AA8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31658" y="3019932"/>
            <a:ext cx="39116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1270">
              <a:lnSpc>
                <a:spcPct val="100000"/>
              </a:lnSpc>
            </a:pPr>
            <a:r>
              <a:rPr sz="2000" b="1" spc="10" dirty="0" err="1">
                <a:solidFill>
                  <a:srgbClr val="AA8E2D"/>
                </a:solidFill>
                <a:latin typeface="PMingLiU"/>
                <a:cs typeface="PMingLiU"/>
              </a:rPr>
              <a:t>定期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舉</a:t>
            </a:r>
            <a:r>
              <a:rPr lang="zh-TW" altLang="en-US" sz="2000" b="1" dirty="0">
                <a:solidFill>
                  <a:srgbClr val="AA8E2D"/>
                </a:solidFill>
                <a:latin typeface="PMingLiU"/>
                <a:cs typeface="PMingLiU"/>
              </a:rPr>
              <a:t>辦</a:t>
            </a:r>
            <a:r>
              <a:rPr sz="2000" b="1" spc="-15" dirty="0" err="1">
                <a:solidFill>
                  <a:srgbClr val="AA8E2D"/>
                </a:solidFill>
                <a:latin typeface="PMingLiU"/>
                <a:cs typeface="PMingLiU"/>
              </a:rPr>
              <a:t>公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開研</a:t>
            </a:r>
            <a:r>
              <a:rPr sz="2000" b="1" spc="-15" dirty="0" err="1">
                <a:solidFill>
                  <a:srgbClr val="AA8E2D"/>
                </a:solidFill>
                <a:latin typeface="PMingLiU"/>
                <a:cs typeface="PMingLiU"/>
              </a:rPr>
              <a:t>討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會</a:t>
            </a:r>
            <a:endParaRPr sz="2000" dirty="0">
              <a:latin typeface="PMingLiU"/>
              <a:cs typeface="PMingLiU"/>
            </a:endParaRPr>
          </a:p>
          <a:p>
            <a:pPr marL="12700" marR="5080">
              <a:lnSpc>
                <a:spcPts val="2120"/>
              </a:lnSpc>
              <a:spcBef>
                <a:spcPts val="819"/>
              </a:spcBef>
            </a:pPr>
            <a:r>
              <a:rPr sz="1800" dirty="0" err="1">
                <a:solidFill>
                  <a:srgbClr val="212121"/>
                </a:solidFill>
                <a:latin typeface="PMingLiU"/>
                <a:cs typeface="PMingLiU"/>
              </a:rPr>
              <a:t>分享最新</a:t>
            </a:r>
            <a:r>
              <a:rPr lang="zh-TW" altLang="en-US" dirty="0">
                <a:solidFill>
                  <a:srgbClr val="212121"/>
                </a:solidFill>
                <a:latin typeface="PMingLiU"/>
                <a:cs typeface="PMingLiU"/>
              </a:rPr>
              <a:t>研究成果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，推動社會討論， 例如</a:t>
            </a:r>
            <a:r>
              <a:rPr sz="1800" spc="-6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800" spc="-5" dirty="0">
                <a:solidFill>
                  <a:srgbClr val="212121"/>
                </a:solidFill>
                <a:latin typeface="Calibri"/>
                <a:cs typeface="Calibri"/>
              </a:rPr>
              <a:t>: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7358967" y="2937212"/>
            <a:ext cx="18084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10" dirty="0">
                <a:solidFill>
                  <a:srgbClr val="AA8E2D"/>
                </a:solidFill>
                <a:latin typeface="PMingLiU"/>
                <a:cs typeface="PMingLiU"/>
              </a:rPr>
              <a:t>影響</a:t>
            </a:r>
            <a:r>
              <a:rPr sz="2000" b="1" dirty="0">
                <a:solidFill>
                  <a:srgbClr val="AA8E2D"/>
                </a:solidFill>
                <a:latin typeface="PMingLiU"/>
                <a:cs typeface="PMingLiU"/>
              </a:rPr>
              <a:t>政策</a:t>
            </a:r>
            <a:r>
              <a:rPr sz="2000" b="1" spc="-15" dirty="0">
                <a:solidFill>
                  <a:srgbClr val="AA8E2D"/>
                </a:solidFill>
                <a:latin typeface="PMingLiU"/>
                <a:cs typeface="PMingLiU"/>
              </a:rPr>
              <a:t>和</a:t>
            </a:r>
            <a:r>
              <a:rPr sz="2000" b="1" dirty="0">
                <a:solidFill>
                  <a:srgbClr val="AA8E2D"/>
                </a:solidFill>
                <a:latin typeface="PMingLiU"/>
                <a:cs typeface="PMingLiU"/>
              </a:rPr>
              <a:t>實踐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431658" y="4027673"/>
            <a:ext cx="3962400" cy="184403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600" spc="-10" dirty="0">
                <a:solidFill>
                  <a:srgbClr val="1C2F67"/>
                </a:solidFill>
                <a:latin typeface="Arial"/>
                <a:cs typeface="Arial"/>
              </a:rPr>
              <a:t>•	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學院雜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誌</a:t>
            </a:r>
            <a:r>
              <a:rPr sz="1600" b="1" dirty="0">
                <a:solidFill>
                  <a:srgbClr val="1C2F67"/>
                </a:solidFill>
                <a:latin typeface="PMingLiU"/>
                <a:cs typeface="PMingLiU"/>
              </a:rPr>
              <a:t> </a:t>
            </a:r>
            <a:r>
              <a:rPr sz="1600" b="1" spc="-5" dirty="0">
                <a:solidFill>
                  <a:srgbClr val="1C2F67"/>
                </a:solidFill>
                <a:latin typeface="Calibri"/>
                <a:cs typeface="Calibri"/>
              </a:rPr>
              <a:t>B</a:t>
            </a:r>
            <a:r>
              <a:rPr sz="1600" b="1" spc="-10" dirty="0">
                <a:solidFill>
                  <a:srgbClr val="1C2F67"/>
                </a:solidFill>
                <a:latin typeface="Calibri"/>
                <a:cs typeface="Calibri"/>
              </a:rPr>
              <a:t>iz@H</a:t>
            </a:r>
            <a:r>
              <a:rPr sz="1600" b="1" spc="-35" dirty="0">
                <a:solidFill>
                  <a:srgbClr val="1C2F67"/>
                </a:solidFill>
                <a:latin typeface="Calibri"/>
                <a:cs typeface="Calibri"/>
              </a:rPr>
              <a:t>K</a:t>
            </a:r>
            <a:r>
              <a:rPr sz="1600" b="1" spc="-15" dirty="0">
                <a:solidFill>
                  <a:srgbClr val="1C2F67"/>
                </a:solidFill>
                <a:latin typeface="Calibri"/>
                <a:cs typeface="Calibri"/>
              </a:rPr>
              <a:t>U</a:t>
            </a:r>
            <a:r>
              <a:rPr sz="1600" b="1" spc="-25" dirty="0">
                <a:solidFill>
                  <a:srgbClr val="1C2F67"/>
                </a:solidFill>
                <a:latin typeface="Calibri"/>
                <a:cs typeface="Calibri"/>
              </a:rPr>
              <a:t>S</a:t>
            </a:r>
            <a:r>
              <a:rPr sz="1600" b="1" spc="-10" dirty="0">
                <a:solidFill>
                  <a:srgbClr val="1C2F67"/>
                </a:solidFill>
                <a:latin typeface="Calibri"/>
                <a:cs typeface="Calibri"/>
              </a:rPr>
              <a:t>T</a:t>
            </a:r>
            <a:r>
              <a:rPr sz="1600" b="1" spc="-20" dirty="0">
                <a:solidFill>
                  <a:srgbClr val="1C2F67"/>
                </a:solidFill>
                <a:latin typeface="Microsoft JhengHei"/>
                <a:cs typeface="Microsoft JhengHei"/>
              </a:rPr>
              <a:t>：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探討熱門議題</a:t>
            </a:r>
            <a:endParaRPr sz="1600" dirty="0">
              <a:latin typeface="PMingLiU"/>
              <a:cs typeface="PMingLiU"/>
            </a:endParaRPr>
          </a:p>
          <a:p>
            <a:pPr marL="299085" marR="103505" indent="-287020">
              <a:lnSpc>
                <a:spcPct val="101899"/>
              </a:lnSpc>
              <a:spcBef>
                <a:spcPts val="550"/>
              </a:spcBef>
              <a:tabLst>
                <a:tab pos="299085" algn="l"/>
              </a:tabLst>
            </a:pPr>
            <a:r>
              <a:rPr sz="1600" spc="-10" dirty="0">
                <a:solidFill>
                  <a:srgbClr val="1C2F67"/>
                </a:solidFill>
                <a:latin typeface="Arial"/>
                <a:cs typeface="Arial"/>
              </a:rPr>
              <a:t>•	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研究分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享</a:t>
            </a:r>
            <a:r>
              <a:rPr sz="1600" b="1" spc="-25" dirty="0">
                <a:solidFill>
                  <a:srgbClr val="1C2F67"/>
                </a:solidFill>
                <a:latin typeface="PMingLiU"/>
                <a:cs typeface="PMingLiU"/>
              </a:rPr>
              <a:t> </a:t>
            </a:r>
            <a:r>
              <a:rPr sz="1600" b="1" spc="-5" dirty="0">
                <a:solidFill>
                  <a:srgbClr val="1C2F67"/>
                </a:solidFill>
                <a:latin typeface="Calibri"/>
                <a:cs typeface="Calibri"/>
              </a:rPr>
              <a:t>B</a:t>
            </a:r>
            <a:r>
              <a:rPr sz="1600" b="1" spc="-10" dirty="0">
                <a:solidFill>
                  <a:srgbClr val="1C2F67"/>
                </a:solidFill>
                <a:latin typeface="Calibri"/>
                <a:cs typeface="Calibri"/>
              </a:rPr>
              <a:t>iz</a:t>
            </a:r>
            <a:r>
              <a:rPr sz="1600" b="1" spc="-130" dirty="0">
                <a:solidFill>
                  <a:srgbClr val="1C2F67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1C2F67"/>
                </a:solidFill>
                <a:latin typeface="Calibri"/>
                <a:cs typeface="Calibri"/>
              </a:rPr>
              <a:t>al</a:t>
            </a:r>
            <a:r>
              <a:rPr sz="1600" b="1" spc="-20" dirty="0">
                <a:solidFill>
                  <a:srgbClr val="1C2F67"/>
                </a:solidFill>
                <a:latin typeface="Calibri"/>
                <a:cs typeface="Calibri"/>
              </a:rPr>
              <a:t>k</a:t>
            </a:r>
            <a:r>
              <a:rPr sz="1600" b="1" spc="-15" dirty="0">
                <a:solidFill>
                  <a:srgbClr val="1C2F67"/>
                </a:solidFill>
                <a:latin typeface="Calibri"/>
                <a:cs typeface="Calibri"/>
              </a:rPr>
              <a:t>s</a:t>
            </a:r>
            <a:r>
              <a:rPr sz="1600" b="1" spc="-20" dirty="0">
                <a:solidFill>
                  <a:srgbClr val="1C2F67"/>
                </a:solidFill>
                <a:latin typeface="Microsoft JhengHei"/>
                <a:cs typeface="Microsoft JhengHei"/>
              </a:rPr>
              <a:t>：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以輕鬆易明的方式， 分享商管研究的真知灼見</a:t>
            </a:r>
            <a:endParaRPr sz="1600" dirty="0">
              <a:latin typeface="PMingLiU"/>
              <a:cs typeface="PMingLiU"/>
            </a:endParaRPr>
          </a:p>
          <a:p>
            <a:pPr marL="299085" marR="5080" indent="-286385" algn="just">
              <a:lnSpc>
                <a:spcPct val="99800"/>
              </a:lnSpc>
              <a:spcBef>
                <a:spcPts val="580"/>
              </a:spcBef>
              <a:buClr>
                <a:srgbClr val="1C2F67"/>
              </a:buClr>
              <a:buFont typeface="Arial"/>
              <a:buChar char="•"/>
              <a:tabLst>
                <a:tab pos="299720" algn="l"/>
              </a:tabLst>
            </a:pP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網上平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台</a:t>
            </a:r>
            <a:r>
              <a:rPr sz="1600" b="1" spc="-25" dirty="0">
                <a:solidFill>
                  <a:srgbClr val="1C2F67"/>
                </a:solidFill>
                <a:latin typeface="PMingLiU"/>
                <a:cs typeface="PMingLiU"/>
              </a:rPr>
              <a:t> </a:t>
            </a:r>
            <a:r>
              <a:rPr sz="1600" b="1" spc="-5" dirty="0">
                <a:solidFill>
                  <a:srgbClr val="1C2F67"/>
                </a:solidFill>
                <a:latin typeface="Calibri"/>
                <a:cs typeface="Calibri"/>
              </a:rPr>
              <a:t>B</a:t>
            </a:r>
            <a:r>
              <a:rPr sz="1600" b="1" spc="-10" dirty="0">
                <a:solidFill>
                  <a:srgbClr val="1C2F67"/>
                </a:solidFill>
                <a:latin typeface="Calibri"/>
                <a:cs typeface="Calibri"/>
              </a:rPr>
              <a:t>iz</a:t>
            </a:r>
            <a:r>
              <a:rPr sz="1600" b="1" spc="-15" dirty="0">
                <a:solidFill>
                  <a:srgbClr val="1C2F67"/>
                </a:solidFill>
                <a:latin typeface="Calibri"/>
                <a:cs typeface="Calibri"/>
              </a:rPr>
              <a:t>Ins</a:t>
            </a:r>
            <a:r>
              <a:rPr sz="1600" b="1" spc="-5" dirty="0">
                <a:solidFill>
                  <a:srgbClr val="1C2F67"/>
                </a:solidFill>
                <a:latin typeface="Calibri"/>
                <a:cs typeface="Calibri"/>
              </a:rPr>
              <a:t>i</a:t>
            </a:r>
            <a:r>
              <a:rPr sz="1600" b="1" spc="-15" dirty="0">
                <a:solidFill>
                  <a:srgbClr val="1C2F67"/>
                </a:solidFill>
                <a:latin typeface="Calibri"/>
                <a:cs typeface="Calibri"/>
              </a:rPr>
              <a:t>g</a:t>
            </a:r>
            <a:r>
              <a:rPr sz="1600" b="1" spc="-30" dirty="0">
                <a:solidFill>
                  <a:srgbClr val="1C2F67"/>
                </a:solidFill>
                <a:latin typeface="Calibri"/>
                <a:cs typeface="Calibri"/>
              </a:rPr>
              <a:t>h</a:t>
            </a:r>
            <a:r>
              <a:rPr sz="1600" b="1" spc="-15" dirty="0">
                <a:solidFill>
                  <a:srgbClr val="1C2F67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1C2F67"/>
                </a:solidFill>
                <a:latin typeface="Calibri"/>
                <a:cs typeface="Calibri"/>
              </a:rPr>
              <a:t>@H</a:t>
            </a:r>
            <a:r>
              <a:rPr sz="1600" b="1" spc="-35" dirty="0">
                <a:solidFill>
                  <a:srgbClr val="1C2F67"/>
                </a:solidFill>
                <a:latin typeface="Calibri"/>
                <a:cs typeface="Calibri"/>
              </a:rPr>
              <a:t>K</a:t>
            </a:r>
            <a:r>
              <a:rPr sz="1600" b="1" spc="-15" dirty="0">
                <a:solidFill>
                  <a:srgbClr val="1C2F67"/>
                </a:solidFill>
                <a:latin typeface="Calibri"/>
                <a:cs typeface="Calibri"/>
              </a:rPr>
              <a:t>U</a:t>
            </a:r>
            <a:r>
              <a:rPr sz="1600" b="1" spc="-25" dirty="0">
                <a:solidFill>
                  <a:srgbClr val="1C2F67"/>
                </a:solidFill>
                <a:latin typeface="Calibri"/>
                <a:cs typeface="Calibri"/>
              </a:rPr>
              <a:t>S</a:t>
            </a:r>
            <a:r>
              <a:rPr sz="1600" b="1" spc="-10" dirty="0">
                <a:solidFill>
                  <a:srgbClr val="1C2F67"/>
                </a:solidFill>
                <a:latin typeface="Calibri"/>
                <a:cs typeface="Calibri"/>
              </a:rPr>
              <a:t>T</a:t>
            </a:r>
            <a:r>
              <a:rPr sz="1600" b="1" spc="-20" dirty="0">
                <a:solidFill>
                  <a:srgbClr val="1C2F67"/>
                </a:solidFill>
                <a:latin typeface="Microsoft JhengHei"/>
                <a:cs typeface="Microsoft JhengHei"/>
              </a:rPr>
              <a:t>：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一個全新的 網上平台，以易於理解的演講、商</a:t>
            </a:r>
            <a:r>
              <a:rPr sz="1600" spc="-10" dirty="0">
                <a:solidFill>
                  <a:srgbClr val="212121"/>
                </a:solidFill>
                <a:latin typeface="PMingLiU"/>
                <a:cs typeface="PMingLiU"/>
              </a:rPr>
              <a:t>業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研究 報告、動畫視頻等方式，分享發人</a:t>
            </a:r>
            <a:r>
              <a:rPr sz="1600" spc="-10" dirty="0">
                <a:solidFill>
                  <a:srgbClr val="212121"/>
                </a:solidFill>
                <a:latin typeface="PMingLiU"/>
                <a:cs typeface="PMingLiU"/>
              </a:rPr>
              <a:t>深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省的</a:t>
            </a:r>
            <a:r>
              <a:rPr sz="1600" spc="-15" dirty="0">
                <a:solidFill>
                  <a:srgbClr val="212121"/>
                </a:solidFill>
                <a:latin typeface="PMingLiU"/>
                <a:cs typeface="PMingLiU"/>
              </a:rPr>
              <a:t> 研究成果</a:t>
            </a:r>
            <a:endParaRPr sz="1600" dirty="0">
              <a:latin typeface="PMingLiU"/>
              <a:cs typeface="PMingLiU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64635" y="879347"/>
            <a:ext cx="4948427" cy="17754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15484" y="2177795"/>
            <a:ext cx="1812289" cy="426720"/>
          </a:xfrm>
          <a:custGeom>
            <a:avLst/>
            <a:gdLst/>
            <a:ahLst/>
            <a:cxnLst/>
            <a:rect l="l" t="t" r="r" b="b"/>
            <a:pathLst>
              <a:path w="1812290" h="426719">
                <a:moveTo>
                  <a:pt x="0" y="0"/>
                </a:moveTo>
                <a:lnTo>
                  <a:pt x="1812036" y="0"/>
                </a:lnTo>
                <a:lnTo>
                  <a:pt x="1812036" y="426720"/>
                </a:lnTo>
                <a:lnTo>
                  <a:pt x="0" y="42672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170932" y="2218944"/>
            <a:ext cx="1501139" cy="3444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358967" y="3306006"/>
            <a:ext cx="3149600" cy="2305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1600" spc="-1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在主流媒體發表專題文章或評論</a:t>
            </a:r>
            <a:endParaRPr sz="1600">
              <a:latin typeface="PMingLiU"/>
              <a:cs typeface="PMingLiU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19</a:t>
            </a:fld>
            <a:endParaRPr spc="-1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6819" y="3215639"/>
            <a:ext cx="6222491" cy="20833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58824" y="3247647"/>
            <a:ext cx="6103620" cy="1964689"/>
          </a:xfrm>
          <a:custGeom>
            <a:avLst/>
            <a:gdLst/>
            <a:ahLst/>
            <a:cxnLst/>
            <a:rect l="l" t="t" r="r" b="b"/>
            <a:pathLst>
              <a:path w="6103620" h="1964689">
                <a:moveTo>
                  <a:pt x="5776214" y="0"/>
                </a:moveTo>
                <a:lnTo>
                  <a:pt x="327406" y="0"/>
                </a:lnTo>
                <a:lnTo>
                  <a:pt x="300553" y="1085"/>
                </a:lnTo>
                <a:lnTo>
                  <a:pt x="248726" y="9515"/>
                </a:lnTo>
                <a:lnTo>
                  <a:pt x="199964" y="25729"/>
                </a:lnTo>
                <a:lnTo>
                  <a:pt x="154941" y="49052"/>
                </a:lnTo>
                <a:lnTo>
                  <a:pt x="114333" y="78812"/>
                </a:lnTo>
                <a:lnTo>
                  <a:pt x="78812" y="114333"/>
                </a:lnTo>
                <a:lnTo>
                  <a:pt x="49052" y="154941"/>
                </a:lnTo>
                <a:lnTo>
                  <a:pt x="25729" y="199964"/>
                </a:lnTo>
                <a:lnTo>
                  <a:pt x="9515" y="248726"/>
                </a:lnTo>
                <a:lnTo>
                  <a:pt x="1085" y="300553"/>
                </a:lnTo>
                <a:lnTo>
                  <a:pt x="0" y="327406"/>
                </a:lnTo>
                <a:lnTo>
                  <a:pt x="0" y="1637017"/>
                </a:lnTo>
                <a:lnTo>
                  <a:pt x="4285" y="1690128"/>
                </a:lnTo>
                <a:lnTo>
                  <a:pt x="16691" y="1740509"/>
                </a:lnTo>
                <a:lnTo>
                  <a:pt x="36544" y="1787488"/>
                </a:lnTo>
                <a:lnTo>
                  <a:pt x="63170" y="1830389"/>
                </a:lnTo>
                <a:lnTo>
                  <a:pt x="95894" y="1868539"/>
                </a:lnTo>
                <a:lnTo>
                  <a:pt x="134043" y="1901265"/>
                </a:lnTo>
                <a:lnTo>
                  <a:pt x="176943" y="1927891"/>
                </a:lnTo>
                <a:lnTo>
                  <a:pt x="223919" y="1947744"/>
                </a:lnTo>
                <a:lnTo>
                  <a:pt x="274298" y="1960150"/>
                </a:lnTo>
                <a:lnTo>
                  <a:pt x="327406" y="1964436"/>
                </a:lnTo>
                <a:lnTo>
                  <a:pt x="5776214" y="1964436"/>
                </a:lnTo>
                <a:lnTo>
                  <a:pt x="5829321" y="1960150"/>
                </a:lnTo>
                <a:lnTo>
                  <a:pt x="5879700" y="1947744"/>
                </a:lnTo>
                <a:lnTo>
                  <a:pt x="5926676" y="1927891"/>
                </a:lnTo>
                <a:lnTo>
                  <a:pt x="5969576" y="1901265"/>
                </a:lnTo>
                <a:lnTo>
                  <a:pt x="6007725" y="1868539"/>
                </a:lnTo>
                <a:lnTo>
                  <a:pt x="6040449" y="1830389"/>
                </a:lnTo>
                <a:lnTo>
                  <a:pt x="6067075" y="1787488"/>
                </a:lnTo>
                <a:lnTo>
                  <a:pt x="6086928" y="1740509"/>
                </a:lnTo>
                <a:lnTo>
                  <a:pt x="6099334" y="1690128"/>
                </a:lnTo>
                <a:lnTo>
                  <a:pt x="6103620" y="1637017"/>
                </a:lnTo>
                <a:lnTo>
                  <a:pt x="6103620" y="327406"/>
                </a:lnTo>
                <a:lnTo>
                  <a:pt x="6099334" y="274298"/>
                </a:lnTo>
                <a:lnTo>
                  <a:pt x="6086928" y="223919"/>
                </a:lnTo>
                <a:lnTo>
                  <a:pt x="6067075" y="176943"/>
                </a:lnTo>
                <a:lnTo>
                  <a:pt x="6040449" y="134043"/>
                </a:lnTo>
                <a:lnTo>
                  <a:pt x="6007725" y="95894"/>
                </a:lnTo>
                <a:lnTo>
                  <a:pt x="5969576" y="63170"/>
                </a:lnTo>
                <a:lnTo>
                  <a:pt x="5926676" y="36544"/>
                </a:lnTo>
                <a:lnTo>
                  <a:pt x="5879700" y="16691"/>
                </a:lnTo>
                <a:lnTo>
                  <a:pt x="5829321" y="4285"/>
                </a:lnTo>
                <a:lnTo>
                  <a:pt x="5776214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58824" y="3247647"/>
            <a:ext cx="6103620" cy="1964689"/>
          </a:xfrm>
          <a:custGeom>
            <a:avLst/>
            <a:gdLst/>
            <a:ahLst/>
            <a:cxnLst/>
            <a:rect l="l" t="t" r="r" b="b"/>
            <a:pathLst>
              <a:path w="6103620" h="1964689">
                <a:moveTo>
                  <a:pt x="0" y="327406"/>
                </a:moveTo>
                <a:lnTo>
                  <a:pt x="4285" y="274298"/>
                </a:lnTo>
                <a:lnTo>
                  <a:pt x="16691" y="223919"/>
                </a:lnTo>
                <a:lnTo>
                  <a:pt x="36544" y="176943"/>
                </a:lnTo>
                <a:lnTo>
                  <a:pt x="63170" y="134043"/>
                </a:lnTo>
                <a:lnTo>
                  <a:pt x="95894" y="95894"/>
                </a:lnTo>
                <a:lnTo>
                  <a:pt x="134043" y="63170"/>
                </a:lnTo>
                <a:lnTo>
                  <a:pt x="176943" y="36544"/>
                </a:lnTo>
                <a:lnTo>
                  <a:pt x="223919" y="16691"/>
                </a:lnTo>
                <a:lnTo>
                  <a:pt x="274298" y="4285"/>
                </a:lnTo>
                <a:lnTo>
                  <a:pt x="327406" y="0"/>
                </a:lnTo>
                <a:lnTo>
                  <a:pt x="5776214" y="0"/>
                </a:lnTo>
                <a:lnTo>
                  <a:pt x="5829321" y="4285"/>
                </a:lnTo>
                <a:lnTo>
                  <a:pt x="5879700" y="16691"/>
                </a:lnTo>
                <a:lnTo>
                  <a:pt x="5926676" y="36544"/>
                </a:lnTo>
                <a:lnTo>
                  <a:pt x="5969576" y="63170"/>
                </a:lnTo>
                <a:lnTo>
                  <a:pt x="6007725" y="95894"/>
                </a:lnTo>
                <a:lnTo>
                  <a:pt x="6040449" y="134043"/>
                </a:lnTo>
                <a:lnTo>
                  <a:pt x="6067075" y="176943"/>
                </a:lnTo>
                <a:lnTo>
                  <a:pt x="6086928" y="223919"/>
                </a:lnTo>
                <a:lnTo>
                  <a:pt x="6099334" y="274298"/>
                </a:lnTo>
                <a:lnTo>
                  <a:pt x="6103620" y="327406"/>
                </a:lnTo>
                <a:lnTo>
                  <a:pt x="6103620" y="1637017"/>
                </a:lnTo>
                <a:lnTo>
                  <a:pt x="6099334" y="1690128"/>
                </a:lnTo>
                <a:lnTo>
                  <a:pt x="6086928" y="1740509"/>
                </a:lnTo>
                <a:lnTo>
                  <a:pt x="6067075" y="1787488"/>
                </a:lnTo>
                <a:lnTo>
                  <a:pt x="6040449" y="1830389"/>
                </a:lnTo>
                <a:lnTo>
                  <a:pt x="6007725" y="1868539"/>
                </a:lnTo>
                <a:lnTo>
                  <a:pt x="5969576" y="1901265"/>
                </a:lnTo>
                <a:lnTo>
                  <a:pt x="5926676" y="1927891"/>
                </a:lnTo>
                <a:lnTo>
                  <a:pt x="5879700" y="1947744"/>
                </a:lnTo>
                <a:lnTo>
                  <a:pt x="5829321" y="1960150"/>
                </a:lnTo>
                <a:lnTo>
                  <a:pt x="5776214" y="1964436"/>
                </a:lnTo>
                <a:lnTo>
                  <a:pt x="327406" y="1964436"/>
                </a:lnTo>
                <a:lnTo>
                  <a:pt x="274298" y="1960150"/>
                </a:lnTo>
                <a:lnTo>
                  <a:pt x="223919" y="1947744"/>
                </a:lnTo>
                <a:lnTo>
                  <a:pt x="176943" y="1927891"/>
                </a:lnTo>
                <a:lnTo>
                  <a:pt x="134043" y="1901265"/>
                </a:lnTo>
                <a:lnTo>
                  <a:pt x="95894" y="1868539"/>
                </a:lnTo>
                <a:lnTo>
                  <a:pt x="63170" y="1830389"/>
                </a:lnTo>
                <a:lnTo>
                  <a:pt x="36544" y="1787488"/>
                </a:lnTo>
                <a:lnTo>
                  <a:pt x="16691" y="1740509"/>
                </a:lnTo>
                <a:lnTo>
                  <a:pt x="4285" y="1690128"/>
                </a:lnTo>
                <a:lnTo>
                  <a:pt x="0" y="1637017"/>
                </a:lnTo>
                <a:lnTo>
                  <a:pt x="0" y="327406"/>
                </a:lnTo>
                <a:close/>
              </a:path>
            </a:pathLst>
          </a:custGeom>
          <a:ln w="12192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11708" y="1738883"/>
            <a:ext cx="6224015" cy="129997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43712" y="1770893"/>
            <a:ext cx="6105525" cy="1181100"/>
          </a:xfrm>
          <a:custGeom>
            <a:avLst/>
            <a:gdLst/>
            <a:ahLst/>
            <a:cxnLst/>
            <a:rect l="l" t="t" r="r" b="b"/>
            <a:pathLst>
              <a:path w="6105525" h="1181100">
                <a:moveTo>
                  <a:pt x="5908294" y="0"/>
                </a:moveTo>
                <a:lnTo>
                  <a:pt x="196850" y="0"/>
                </a:lnTo>
                <a:lnTo>
                  <a:pt x="180705" y="652"/>
                </a:lnTo>
                <a:lnTo>
                  <a:pt x="134632" y="10034"/>
                </a:lnTo>
                <a:lnTo>
                  <a:pt x="93160" y="29490"/>
                </a:lnTo>
                <a:lnTo>
                  <a:pt x="57658" y="57653"/>
                </a:lnTo>
                <a:lnTo>
                  <a:pt x="29493" y="93154"/>
                </a:lnTo>
                <a:lnTo>
                  <a:pt x="10036" y="134627"/>
                </a:lnTo>
                <a:lnTo>
                  <a:pt x="652" y="180704"/>
                </a:lnTo>
                <a:lnTo>
                  <a:pt x="0" y="196850"/>
                </a:lnTo>
                <a:lnTo>
                  <a:pt x="0" y="984237"/>
                </a:lnTo>
                <a:lnTo>
                  <a:pt x="5721" y="1031545"/>
                </a:lnTo>
                <a:lnTo>
                  <a:pt x="21973" y="1074707"/>
                </a:lnTo>
                <a:lnTo>
                  <a:pt x="47387" y="1112353"/>
                </a:lnTo>
                <a:lnTo>
                  <a:pt x="80595" y="1143117"/>
                </a:lnTo>
                <a:lnTo>
                  <a:pt x="120229" y="1165629"/>
                </a:lnTo>
                <a:lnTo>
                  <a:pt x="164921" y="1178523"/>
                </a:lnTo>
                <a:lnTo>
                  <a:pt x="196850" y="1181100"/>
                </a:lnTo>
                <a:lnTo>
                  <a:pt x="5908294" y="1181100"/>
                </a:lnTo>
                <a:lnTo>
                  <a:pt x="5955597" y="1175378"/>
                </a:lnTo>
                <a:lnTo>
                  <a:pt x="5998755" y="1159126"/>
                </a:lnTo>
                <a:lnTo>
                  <a:pt x="6036399" y="1133711"/>
                </a:lnTo>
                <a:lnTo>
                  <a:pt x="6067161" y="1100502"/>
                </a:lnTo>
                <a:lnTo>
                  <a:pt x="6089673" y="1060865"/>
                </a:lnTo>
                <a:lnTo>
                  <a:pt x="6102567" y="1016169"/>
                </a:lnTo>
                <a:lnTo>
                  <a:pt x="6105144" y="984237"/>
                </a:lnTo>
                <a:lnTo>
                  <a:pt x="6105144" y="196850"/>
                </a:lnTo>
                <a:lnTo>
                  <a:pt x="6099422" y="149542"/>
                </a:lnTo>
                <a:lnTo>
                  <a:pt x="6083170" y="106382"/>
                </a:lnTo>
                <a:lnTo>
                  <a:pt x="6057756" y="68739"/>
                </a:lnTo>
                <a:lnTo>
                  <a:pt x="6024548" y="37978"/>
                </a:lnTo>
                <a:lnTo>
                  <a:pt x="5984914" y="15468"/>
                </a:lnTo>
                <a:lnTo>
                  <a:pt x="5940222" y="2576"/>
                </a:lnTo>
                <a:lnTo>
                  <a:pt x="5908294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43712" y="1770893"/>
            <a:ext cx="6105525" cy="1181100"/>
          </a:xfrm>
          <a:custGeom>
            <a:avLst/>
            <a:gdLst/>
            <a:ahLst/>
            <a:cxnLst/>
            <a:rect l="l" t="t" r="r" b="b"/>
            <a:pathLst>
              <a:path w="6105525" h="1181100">
                <a:moveTo>
                  <a:pt x="0" y="196850"/>
                </a:moveTo>
                <a:lnTo>
                  <a:pt x="5721" y="149542"/>
                </a:lnTo>
                <a:lnTo>
                  <a:pt x="21973" y="106382"/>
                </a:lnTo>
                <a:lnTo>
                  <a:pt x="47387" y="68739"/>
                </a:lnTo>
                <a:lnTo>
                  <a:pt x="80595" y="37978"/>
                </a:lnTo>
                <a:lnTo>
                  <a:pt x="120229" y="15468"/>
                </a:lnTo>
                <a:lnTo>
                  <a:pt x="164921" y="2576"/>
                </a:lnTo>
                <a:lnTo>
                  <a:pt x="196850" y="0"/>
                </a:lnTo>
                <a:lnTo>
                  <a:pt x="5908294" y="0"/>
                </a:lnTo>
                <a:lnTo>
                  <a:pt x="5955597" y="5720"/>
                </a:lnTo>
                <a:lnTo>
                  <a:pt x="5998755" y="21970"/>
                </a:lnTo>
                <a:lnTo>
                  <a:pt x="6036399" y="47382"/>
                </a:lnTo>
                <a:lnTo>
                  <a:pt x="6067161" y="80589"/>
                </a:lnTo>
                <a:lnTo>
                  <a:pt x="6089673" y="120223"/>
                </a:lnTo>
                <a:lnTo>
                  <a:pt x="6102567" y="164918"/>
                </a:lnTo>
                <a:lnTo>
                  <a:pt x="6105144" y="196850"/>
                </a:lnTo>
                <a:lnTo>
                  <a:pt x="6105144" y="984237"/>
                </a:lnTo>
                <a:lnTo>
                  <a:pt x="6099422" y="1031545"/>
                </a:lnTo>
                <a:lnTo>
                  <a:pt x="6083170" y="1074707"/>
                </a:lnTo>
                <a:lnTo>
                  <a:pt x="6057756" y="1112353"/>
                </a:lnTo>
                <a:lnTo>
                  <a:pt x="6024548" y="1143117"/>
                </a:lnTo>
                <a:lnTo>
                  <a:pt x="5984914" y="1165629"/>
                </a:lnTo>
                <a:lnTo>
                  <a:pt x="5940222" y="1178523"/>
                </a:lnTo>
                <a:lnTo>
                  <a:pt x="5908294" y="1181100"/>
                </a:lnTo>
                <a:lnTo>
                  <a:pt x="196850" y="1181100"/>
                </a:lnTo>
                <a:lnTo>
                  <a:pt x="149546" y="1175378"/>
                </a:lnTo>
                <a:lnTo>
                  <a:pt x="106388" y="1159126"/>
                </a:lnTo>
                <a:lnTo>
                  <a:pt x="68744" y="1133711"/>
                </a:lnTo>
                <a:lnTo>
                  <a:pt x="37982" y="1100502"/>
                </a:lnTo>
                <a:lnTo>
                  <a:pt x="15470" y="1060865"/>
                </a:lnTo>
                <a:lnTo>
                  <a:pt x="2576" y="1016169"/>
                </a:lnTo>
                <a:lnTo>
                  <a:pt x="0" y="984237"/>
                </a:lnTo>
                <a:lnTo>
                  <a:pt x="0" y="196850"/>
                </a:lnTo>
                <a:close/>
              </a:path>
            </a:pathLst>
          </a:custGeom>
          <a:ln w="12192">
            <a:solidFill>
              <a:srgbClr val="4171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208519" y="0"/>
            <a:ext cx="4983480" cy="60213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97862" y="902019"/>
            <a:ext cx="6426200" cy="412677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043266"/>
                </a:solidFill>
                <a:latin typeface="PMingLiU"/>
                <a:cs typeface="PMingLiU"/>
              </a:rPr>
              <a:t>成為世界級工商管理學府，恪守三個主要使命：</a:t>
            </a:r>
            <a:endParaRPr sz="2400" dirty="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2400" dirty="0">
              <a:latin typeface="Times New Roman"/>
              <a:cs typeface="Times New Roman"/>
            </a:endParaRPr>
          </a:p>
          <a:p>
            <a:pPr marR="229235" algn="ctr">
              <a:lnSpc>
                <a:spcPct val="100000"/>
              </a:lnSpc>
              <a:spcBef>
                <a:spcPts val="1585"/>
              </a:spcBef>
            </a:pPr>
            <a:r>
              <a:rPr sz="2400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cs typeface="PMingLiU"/>
              </a:rPr>
              <a:t>願</a:t>
            </a:r>
            <a:r>
              <a:rPr lang="en-US" sz="2400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cs typeface="PMingLiU"/>
              </a:rPr>
              <a:t> </a:t>
            </a:r>
            <a:r>
              <a:rPr sz="2400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cs typeface="PMingLiU"/>
              </a:rPr>
              <a:t>景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/>
              <a:cs typeface="PMingLiU"/>
            </a:endParaRPr>
          </a:p>
          <a:p>
            <a:pPr marR="222250" algn="ctr">
              <a:lnSpc>
                <a:spcPct val="100000"/>
              </a:lnSpc>
              <a:spcBef>
                <a:spcPts val="1295"/>
              </a:spcBef>
            </a:pP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成為全球頂尖商學院</a:t>
            </a:r>
            <a:endParaRPr sz="2000" dirty="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7"/>
              </a:spcBef>
            </a:pPr>
            <a:endParaRPr sz="2550" dirty="0">
              <a:latin typeface="Times New Roman"/>
              <a:cs typeface="Times New Roman"/>
            </a:endParaRPr>
          </a:p>
          <a:p>
            <a:pPr marL="791210" algn="ctr">
              <a:lnSpc>
                <a:spcPct val="100000"/>
              </a:lnSpc>
            </a:pPr>
            <a:r>
              <a:rPr sz="2400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cs typeface="PMingLiU"/>
              </a:rPr>
              <a:t>使</a:t>
            </a:r>
            <a:r>
              <a:rPr lang="en-US" sz="2400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cs typeface="PMingLiU"/>
              </a:rPr>
              <a:t> </a:t>
            </a:r>
            <a:r>
              <a:rPr sz="2400" dirty="0">
                <a:solidFill>
                  <a:srgbClr val="AA8E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MingLiU"/>
                <a:cs typeface="PMingLiU"/>
              </a:rPr>
              <a:t>命</a:t>
            </a:r>
            <a:endParaRPr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MingLiU"/>
              <a:cs typeface="PMingLiU"/>
            </a:endParaRPr>
          </a:p>
          <a:p>
            <a:pPr marL="937894">
              <a:lnSpc>
                <a:spcPct val="100000"/>
              </a:lnSpc>
              <a:spcBef>
                <a:spcPts val="1475"/>
              </a:spcBef>
              <a:tabLst>
                <a:tab pos="1224280" algn="l"/>
              </a:tabLst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開拓全球商業知識</a:t>
            </a:r>
            <a:endParaRPr sz="2000" dirty="0">
              <a:latin typeface="PMingLiU"/>
              <a:cs typeface="PMingLiU"/>
            </a:endParaRPr>
          </a:p>
          <a:p>
            <a:pPr marR="186690" algn="ctr">
              <a:lnSpc>
                <a:spcPct val="100000"/>
              </a:lnSpc>
              <a:spcBef>
                <a:spcPts val="600"/>
              </a:spcBef>
              <a:tabLst>
                <a:tab pos="286385" algn="l"/>
              </a:tabLst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在亞洲地區培育面向世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界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的商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業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領袖</a:t>
            </a:r>
            <a:endParaRPr sz="2000" dirty="0">
              <a:latin typeface="PMingLiU"/>
              <a:cs typeface="PMingLiU"/>
            </a:endParaRPr>
          </a:p>
          <a:p>
            <a:pPr marL="937260">
              <a:lnSpc>
                <a:spcPct val="100000"/>
              </a:lnSpc>
              <a:spcBef>
                <a:spcPts val="600"/>
              </a:spcBef>
              <a:tabLst>
                <a:tab pos="1224280" algn="l"/>
              </a:tabLst>
            </a:pPr>
            <a:r>
              <a:rPr sz="20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為區內的經濟及社會進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步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作出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貢獻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2</a:t>
            </a:fld>
            <a:endParaRPr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97862" y="447929"/>
            <a:ext cx="6426200" cy="304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880"/>
              </a:lnSpc>
            </a:pPr>
            <a:r>
              <a:rPr sz="2400" dirty="0">
                <a:solidFill>
                  <a:srgbClr val="043266"/>
                </a:solidFill>
                <a:latin typeface="PMingLiU"/>
                <a:cs typeface="PMingLiU"/>
              </a:rPr>
              <a:t>香港科大商學院致力推動創新和追求卓越，銳意</a:t>
            </a:r>
            <a:endParaRPr sz="2400">
              <a:latin typeface="PMingLiU"/>
              <a:cs typeface="PMingLiU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696956" y="39623"/>
            <a:ext cx="1431290" cy="1195070"/>
          </a:xfrm>
          <a:custGeom>
            <a:avLst/>
            <a:gdLst/>
            <a:ahLst/>
            <a:cxnLst/>
            <a:rect l="l" t="t" r="r" b="b"/>
            <a:pathLst>
              <a:path w="1431290" h="1195070">
                <a:moveTo>
                  <a:pt x="1431036" y="0"/>
                </a:moveTo>
                <a:lnTo>
                  <a:pt x="0" y="0"/>
                </a:lnTo>
                <a:lnTo>
                  <a:pt x="1431036" y="1194816"/>
                </a:lnTo>
                <a:lnTo>
                  <a:pt x="1431036" y="0"/>
                </a:lnTo>
                <a:close/>
              </a:path>
            </a:pathLst>
          </a:custGeom>
          <a:solidFill>
            <a:srgbClr val="A5834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61404" y="4029455"/>
            <a:ext cx="980440" cy="2044064"/>
          </a:xfrm>
          <a:custGeom>
            <a:avLst/>
            <a:gdLst/>
            <a:ahLst/>
            <a:cxnLst/>
            <a:rect l="l" t="t" r="r" b="b"/>
            <a:pathLst>
              <a:path w="980440" h="2044064">
                <a:moveTo>
                  <a:pt x="979932" y="0"/>
                </a:moveTo>
                <a:lnTo>
                  <a:pt x="245465" y="0"/>
                </a:lnTo>
                <a:lnTo>
                  <a:pt x="0" y="2043683"/>
                </a:lnTo>
                <a:lnTo>
                  <a:pt x="734466" y="2043683"/>
                </a:lnTo>
                <a:lnTo>
                  <a:pt x="979932" y="0"/>
                </a:lnTo>
                <a:close/>
              </a:path>
            </a:pathLst>
          </a:custGeom>
          <a:solidFill>
            <a:srgbClr val="0432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1523"/>
            <a:ext cx="6809740" cy="867410"/>
          </a:xfrm>
          <a:custGeom>
            <a:avLst/>
            <a:gdLst/>
            <a:ahLst/>
            <a:cxnLst/>
            <a:rect l="l" t="t" r="r" b="b"/>
            <a:pathLst>
              <a:path w="6809740" h="867410">
                <a:moveTo>
                  <a:pt x="0" y="867155"/>
                </a:moveTo>
                <a:lnTo>
                  <a:pt x="6809232" y="867155"/>
                </a:lnTo>
                <a:lnTo>
                  <a:pt x="6809232" y="0"/>
                </a:lnTo>
                <a:lnTo>
                  <a:pt x="0" y="0"/>
                </a:lnTo>
                <a:lnTo>
                  <a:pt x="0" y="86715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開</a:t>
            </a:r>
            <a:r>
              <a:rPr lang="en-US" spc="-160" dirty="0"/>
              <a:t> </a:t>
            </a:r>
            <a:r>
              <a:rPr spc="-160" dirty="0"/>
              <a:t>拓</a:t>
            </a:r>
            <a:r>
              <a:rPr lang="en-US" spc="-160" dirty="0"/>
              <a:t> </a:t>
            </a:r>
            <a:r>
              <a:rPr spc="-170" dirty="0"/>
              <a:t>全</a:t>
            </a:r>
            <a:r>
              <a:rPr lang="en-US" spc="-170" dirty="0"/>
              <a:t> </a:t>
            </a:r>
            <a:r>
              <a:rPr spc="-170" dirty="0"/>
              <a:t>球</a:t>
            </a:r>
            <a:r>
              <a:rPr lang="en-US" spc="-170" dirty="0"/>
              <a:t> </a:t>
            </a:r>
            <a:r>
              <a:rPr spc="-185" dirty="0"/>
              <a:t>商</a:t>
            </a:r>
            <a:r>
              <a:rPr lang="en-US" spc="-185" dirty="0"/>
              <a:t> </a:t>
            </a:r>
            <a:r>
              <a:rPr spc="-170" dirty="0"/>
              <a:t>業</a:t>
            </a:r>
            <a:r>
              <a:rPr lang="en-US" spc="-170" dirty="0"/>
              <a:t> </a:t>
            </a:r>
            <a:r>
              <a:rPr spc="-170" dirty="0"/>
              <a:t>知</a:t>
            </a:r>
            <a:r>
              <a:rPr lang="en-US" spc="-170" dirty="0"/>
              <a:t> </a:t>
            </a:r>
            <a:r>
              <a:rPr spc="-185" dirty="0" err="1"/>
              <a:t>識</a:t>
            </a:r>
            <a:r>
              <a:rPr spc="-170" dirty="0" err="1"/>
              <a:t>，主</a:t>
            </a:r>
            <a:r>
              <a:rPr lang="en-US" spc="-170" dirty="0"/>
              <a:t> </a:t>
            </a:r>
            <a:r>
              <a:rPr spc="-185" dirty="0"/>
              <a:t>導</a:t>
            </a:r>
            <a:r>
              <a:rPr lang="en-US" spc="-185" dirty="0"/>
              <a:t> </a:t>
            </a:r>
            <a:r>
              <a:rPr spc="-170" dirty="0"/>
              <a:t>商</a:t>
            </a:r>
            <a:r>
              <a:rPr lang="en-US" spc="-170" dirty="0"/>
              <a:t> </a:t>
            </a:r>
            <a:r>
              <a:rPr spc="-170" dirty="0"/>
              <a:t>業</a:t>
            </a:r>
            <a:r>
              <a:rPr lang="en-US" spc="-170" dirty="0"/>
              <a:t> </a:t>
            </a:r>
            <a:r>
              <a:rPr spc="-185" dirty="0"/>
              <a:t>研</a:t>
            </a:r>
            <a:r>
              <a:rPr lang="en-US" spc="-185" dirty="0"/>
              <a:t> </a:t>
            </a:r>
            <a:r>
              <a:rPr spc="-170" dirty="0"/>
              <a:t>究</a:t>
            </a:r>
            <a:r>
              <a:rPr lang="en-US" spc="-170" dirty="0"/>
              <a:t> </a:t>
            </a:r>
            <a:r>
              <a:rPr spc="-170" dirty="0"/>
              <a:t>課</a:t>
            </a:r>
            <a:r>
              <a:rPr lang="en-US" spc="-170" dirty="0"/>
              <a:t> </a:t>
            </a:r>
            <a:r>
              <a:rPr spc="-170" dirty="0"/>
              <a:t>題</a:t>
            </a:r>
          </a:p>
        </p:txBody>
      </p:sp>
      <p:sp>
        <p:nvSpPr>
          <p:cNvPr id="6" name="object 6"/>
          <p:cNvSpPr/>
          <p:nvPr/>
        </p:nvSpPr>
        <p:spPr>
          <a:xfrm>
            <a:off x="137160" y="957071"/>
            <a:ext cx="6720839" cy="2837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05487" y="1263342"/>
            <a:ext cx="12509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AA8E2D"/>
                </a:solidFill>
                <a:latin typeface="PMingLiU"/>
                <a:cs typeface="PMingLiU"/>
              </a:rPr>
              <a:t>研究領域</a:t>
            </a:r>
            <a:endParaRPr sz="2400">
              <a:latin typeface="PMingLiU"/>
              <a:cs typeface="PMingLiU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05487" y="1720847"/>
            <a:ext cx="5388610" cy="1602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tabLst>
                <a:tab pos="299085" algn="l"/>
              </a:tabLst>
            </a:pPr>
            <a:r>
              <a:rPr sz="1600" spc="-10" dirty="0">
                <a:solidFill>
                  <a:srgbClr val="1C2F67"/>
                </a:solidFill>
                <a:latin typeface="Arial"/>
                <a:cs typeface="Arial"/>
              </a:rPr>
              <a:t>•	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商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業研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究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領域廣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泛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，涵蓋會計</a:t>
            </a:r>
            <a:r>
              <a:rPr sz="1600" spc="-10" dirty="0">
                <a:solidFill>
                  <a:srgbClr val="212121"/>
                </a:solidFill>
                <a:latin typeface="PMingLiU"/>
                <a:cs typeface="PMingLiU"/>
              </a:rPr>
              <a:t>、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經濟、</a:t>
            </a:r>
            <a:r>
              <a:rPr sz="1600" spc="-10" dirty="0">
                <a:solidFill>
                  <a:srgbClr val="212121"/>
                </a:solidFill>
                <a:latin typeface="PMingLiU"/>
                <a:cs typeface="PMingLiU"/>
              </a:rPr>
              <a:t>金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融、</a:t>
            </a:r>
            <a:r>
              <a:rPr sz="1600" spc="-10" dirty="0">
                <a:solidFill>
                  <a:srgbClr val="212121"/>
                </a:solidFill>
                <a:latin typeface="PMingLiU"/>
                <a:cs typeface="PMingLiU"/>
              </a:rPr>
              <a:t>資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訊系統、 商業統計、營運管理、組織管理及</a:t>
            </a:r>
            <a:r>
              <a:rPr sz="1600" spc="-10" dirty="0">
                <a:solidFill>
                  <a:srgbClr val="212121"/>
                </a:solidFill>
                <a:latin typeface="PMingLiU"/>
                <a:cs typeface="PMingLiU"/>
              </a:rPr>
              <a:t>市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場學</a:t>
            </a:r>
            <a:endParaRPr sz="1600" dirty="0">
              <a:latin typeface="PMingLiU"/>
              <a:cs typeface="PMingLiU"/>
            </a:endParaRPr>
          </a:p>
          <a:p>
            <a:pPr marL="299085" marR="208915" indent="-287020">
              <a:lnSpc>
                <a:spcPct val="100000"/>
              </a:lnSpc>
              <a:spcBef>
                <a:spcPts val="600"/>
              </a:spcBef>
              <a:tabLst>
                <a:tab pos="299085" algn="l"/>
              </a:tabLst>
            </a:pPr>
            <a:r>
              <a:rPr sz="1600" spc="-1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以進行學科為本的研究項目為主，</a:t>
            </a:r>
            <a:r>
              <a:rPr sz="1600" spc="-10" dirty="0">
                <a:solidFill>
                  <a:srgbClr val="212121"/>
                </a:solidFill>
                <a:latin typeface="PMingLiU"/>
                <a:cs typeface="PMingLiU"/>
              </a:rPr>
              <a:t>同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時積</a:t>
            </a:r>
            <a:r>
              <a:rPr sz="1600" spc="-10" dirty="0">
                <a:solidFill>
                  <a:srgbClr val="212121"/>
                </a:solidFill>
                <a:latin typeface="PMingLiU"/>
                <a:cs typeface="PMingLiU"/>
              </a:rPr>
              <a:t>極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推</a:t>
            </a:r>
            <a:r>
              <a:rPr sz="1600" spc="-25" dirty="0">
                <a:solidFill>
                  <a:srgbClr val="212121"/>
                </a:solidFill>
                <a:latin typeface="PMingLiU"/>
                <a:cs typeface="PMingLiU"/>
              </a:rPr>
              <a:t>動</a:t>
            </a:r>
            <a:r>
              <a:rPr sz="1600" b="1" spc="-5" dirty="0">
                <a:solidFill>
                  <a:srgbClr val="1C2F67"/>
                </a:solidFill>
                <a:latin typeface="PMingLiU"/>
                <a:cs typeface="PMingLiU"/>
              </a:rPr>
              <a:t>跨學科 研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究</a:t>
            </a:r>
            <a:endParaRPr sz="1600" dirty="0">
              <a:latin typeface="PMingLiU"/>
              <a:cs typeface="PMingLiU"/>
            </a:endParaRPr>
          </a:p>
          <a:p>
            <a:pPr marL="299085" marR="207645" indent="-287020">
              <a:lnSpc>
                <a:spcPct val="100000"/>
              </a:lnSpc>
              <a:spcBef>
                <a:spcPts val="600"/>
              </a:spcBef>
              <a:tabLst>
                <a:tab pos="299085" algn="l"/>
              </a:tabLst>
            </a:pPr>
            <a:r>
              <a:rPr sz="1600" spc="-1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通</a:t>
            </a:r>
            <a:r>
              <a:rPr sz="1600" spc="-25" dirty="0">
                <a:solidFill>
                  <a:srgbClr val="212121"/>
                </a:solidFill>
                <a:latin typeface="PMingLiU"/>
                <a:cs typeface="PMingLiU"/>
              </a:rPr>
              <a:t>過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研究和企業案</a:t>
            </a:r>
            <a:r>
              <a:rPr sz="1600" b="1" spc="-25" dirty="0">
                <a:solidFill>
                  <a:srgbClr val="1C2F67"/>
                </a:solidFill>
                <a:latin typeface="PMingLiU"/>
                <a:cs typeface="PMingLiU"/>
              </a:rPr>
              <a:t>例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，提高對亞洲商業文化和營商手法 的理解</a:t>
            </a:r>
            <a:endParaRPr sz="1600" dirty="0">
              <a:latin typeface="PMingLiU"/>
              <a:cs typeface="PMingLiU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13359" y="3909059"/>
            <a:ext cx="6201156" cy="17617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281687" y="4278552"/>
            <a:ext cx="3971290" cy="9969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AA8E2D"/>
                </a:solidFill>
                <a:latin typeface="PMingLiU"/>
                <a:cs typeface="PMingLiU"/>
              </a:rPr>
              <a:t>研究論</a:t>
            </a:r>
            <a:r>
              <a:rPr sz="2400" b="1" spc="-25" dirty="0">
                <a:solidFill>
                  <a:srgbClr val="AA8E2D"/>
                </a:solidFill>
                <a:latin typeface="PMingLiU"/>
                <a:cs typeface="PMingLiU"/>
              </a:rPr>
              <a:t>文及研討會</a:t>
            </a:r>
            <a:endParaRPr sz="2400" dirty="0">
              <a:latin typeface="PMingLiU"/>
              <a:cs typeface="PMingLiU"/>
            </a:endParaRPr>
          </a:p>
          <a:p>
            <a:pPr marL="13970">
              <a:lnSpc>
                <a:spcPct val="100000"/>
              </a:lnSpc>
              <a:spcBef>
                <a:spcPts val="805"/>
              </a:spcBef>
              <a:tabLst>
                <a:tab pos="300355" algn="l"/>
              </a:tabLst>
            </a:pPr>
            <a:r>
              <a:rPr sz="1600" spc="-1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本院教授經常在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頂尖學術期刊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上發表文章</a:t>
            </a:r>
            <a:endParaRPr sz="1600" dirty="0">
              <a:latin typeface="PMingLiU"/>
              <a:cs typeface="PMingLiU"/>
            </a:endParaRPr>
          </a:p>
          <a:p>
            <a:pPr marL="13970">
              <a:lnSpc>
                <a:spcPct val="100000"/>
              </a:lnSpc>
              <a:spcBef>
                <a:spcPts val="600"/>
              </a:spcBef>
              <a:tabLst>
                <a:tab pos="300355" algn="l"/>
              </a:tabLst>
            </a:pPr>
            <a:r>
              <a:rPr sz="1600" spc="-1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600" spc="-20" dirty="0">
                <a:solidFill>
                  <a:srgbClr val="212121"/>
                </a:solidFill>
                <a:latin typeface="PMingLiU"/>
                <a:cs typeface="PMingLiU"/>
              </a:rPr>
              <a:t>學院積極組織及參與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學術活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動</a:t>
            </a:r>
            <a:endParaRPr sz="1600" dirty="0">
              <a:latin typeface="PMingLiU"/>
              <a:cs typeface="PMingLiU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1856" y="1107948"/>
            <a:ext cx="623315" cy="6217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16636" y="4110228"/>
            <a:ext cx="649223" cy="6476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092688" y="6463728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A8A8A"/>
                </a:solidFill>
                <a:latin typeface="Calibri"/>
                <a:cs typeface="Calibri"/>
              </a:rPr>
              <a:t>20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3" name="object 13">
            <a:extLst>
              <a:ext uri="{FF2B5EF4-FFF2-40B4-BE49-F238E27FC236}">
                <a16:creationId xmlns:a16="http://schemas.microsoft.com/office/drawing/2014/main" id="{9D068976-C50A-8455-8A02-46033D55B35E}"/>
              </a:ext>
            </a:extLst>
          </p:cNvPr>
          <p:cNvSpPr/>
          <p:nvPr/>
        </p:nvSpPr>
        <p:spPr>
          <a:xfrm>
            <a:off x="8206035" y="856661"/>
            <a:ext cx="3433515" cy="23841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3">
            <a:extLst>
              <a:ext uri="{FF2B5EF4-FFF2-40B4-BE49-F238E27FC236}">
                <a16:creationId xmlns:a16="http://schemas.microsoft.com/office/drawing/2014/main" id="{66120234-F7C4-826B-2779-AD699CA21503}"/>
              </a:ext>
            </a:extLst>
          </p:cNvPr>
          <p:cNvSpPr/>
          <p:nvPr/>
        </p:nvSpPr>
        <p:spPr>
          <a:xfrm>
            <a:off x="7365919" y="3464852"/>
            <a:ext cx="3244931" cy="23119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id="{6BEE1EA6-B059-F8DC-F22B-3425C5B00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7549" y="929434"/>
            <a:ext cx="3142950" cy="2105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>
            <a:extLst>
              <a:ext uri="{FF2B5EF4-FFF2-40B4-BE49-F238E27FC236}">
                <a16:creationId xmlns:a16="http://schemas.microsoft.com/office/drawing/2014/main" id="{54FD0806-D6F0-D7F2-14FF-446333A0FD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511" y="3516215"/>
            <a:ext cx="3080152" cy="205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77A745D1-1DF0-A9DF-C189-3E34AD3F931B}"/>
              </a:ext>
            </a:extLst>
          </p:cNvPr>
          <p:cNvSpPr/>
          <p:nvPr/>
        </p:nvSpPr>
        <p:spPr>
          <a:xfrm>
            <a:off x="2822284" y="3742406"/>
            <a:ext cx="2309492" cy="1118588"/>
          </a:xfrm>
          <a:prstGeom prst="rect">
            <a:avLst/>
          </a:prstGeom>
          <a:solidFill>
            <a:srgbClr val="043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bject 6"/>
          <p:cNvSpPr/>
          <p:nvPr/>
        </p:nvSpPr>
        <p:spPr>
          <a:xfrm>
            <a:off x="0" y="1523"/>
            <a:ext cx="5173980" cy="867410"/>
          </a:xfrm>
          <a:custGeom>
            <a:avLst/>
            <a:gdLst/>
            <a:ahLst/>
            <a:cxnLst/>
            <a:rect l="l" t="t" r="r" b="b"/>
            <a:pathLst>
              <a:path w="5173980" h="867410">
                <a:moveTo>
                  <a:pt x="0" y="867155"/>
                </a:moveTo>
                <a:lnTo>
                  <a:pt x="5173980" y="867155"/>
                </a:lnTo>
                <a:lnTo>
                  <a:pt x="5173980" y="0"/>
                </a:lnTo>
                <a:lnTo>
                  <a:pt x="0" y="0"/>
                </a:lnTo>
                <a:lnTo>
                  <a:pt x="0" y="86715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與</a:t>
            </a:r>
            <a:r>
              <a:rPr lang="en-US" spc="-160" dirty="0"/>
              <a:t> </a:t>
            </a:r>
            <a:r>
              <a:rPr spc="-160" dirty="0"/>
              <a:t>商</a:t>
            </a:r>
            <a:r>
              <a:rPr lang="en-US" spc="-160" dirty="0"/>
              <a:t> </a:t>
            </a:r>
            <a:r>
              <a:rPr spc="-170" dirty="0"/>
              <a:t>界</a:t>
            </a:r>
            <a:r>
              <a:rPr lang="en-US" spc="-170" dirty="0"/>
              <a:t> </a:t>
            </a:r>
            <a:r>
              <a:rPr spc="-170" dirty="0"/>
              <a:t>建</a:t>
            </a:r>
            <a:r>
              <a:rPr lang="en-US" spc="-170" dirty="0"/>
              <a:t> </a:t>
            </a:r>
            <a:r>
              <a:rPr spc="-185" dirty="0"/>
              <a:t>立</a:t>
            </a:r>
            <a:r>
              <a:rPr lang="en-US" spc="-185" dirty="0"/>
              <a:t> </a:t>
            </a:r>
            <a:r>
              <a:rPr spc="-170" dirty="0"/>
              <a:t>夥</a:t>
            </a:r>
            <a:r>
              <a:rPr lang="en-US" spc="-170" dirty="0"/>
              <a:t> </a:t>
            </a:r>
            <a:r>
              <a:rPr spc="-170" dirty="0"/>
              <a:t>伴</a:t>
            </a:r>
            <a:r>
              <a:rPr lang="en-US" spc="-170" dirty="0"/>
              <a:t> </a:t>
            </a:r>
            <a:r>
              <a:rPr spc="-185" dirty="0"/>
              <a:t>關</a:t>
            </a:r>
            <a:r>
              <a:rPr lang="en-US" spc="-185" dirty="0"/>
              <a:t> </a:t>
            </a:r>
            <a:r>
              <a:rPr spc="-185" dirty="0"/>
              <a:t>係</a:t>
            </a:r>
          </a:p>
        </p:txBody>
      </p:sp>
      <p:sp>
        <p:nvSpPr>
          <p:cNvPr id="8" name="object 8"/>
          <p:cNvSpPr/>
          <p:nvPr/>
        </p:nvSpPr>
        <p:spPr>
          <a:xfrm>
            <a:off x="4946122" y="1105630"/>
            <a:ext cx="977900" cy="4646930"/>
          </a:xfrm>
          <a:custGeom>
            <a:avLst/>
            <a:gdLst/>
            <a:ahLst/>
            <a:cxnLst/>
            <a:rect l="l" t="t" r="r" b="b"/>
            <a:pathLst>
              <a:path w="977900" h="4646930">
                <a:moveTo>
                  <a:pt x="15290" y="0"/>
                </a:moveTo>
                <a:lnTo>
                  <a:pt x="198140" y="198253"/>
                </a:lnTo>
                <a:lnTo>
                  <a:pt x="361743" y="407270"/>
                </a:lnTo>
                <a:lnTo>
                  <a:pt x="506098" y="625854"/>
                </a:lnTo>
                <a:lnTo>
                  <a:pt x="631206" y="852810"/>
                </a:lnTo>
                <a:lnTo>
                  <a:pt x="737066" y="1086941"/>
                </a:lnTo>
                <a:lnTo>
                  <a:pt x="823679" y="1327051"/>
                </a:lnTo>
                <a:lnTo>
                  <a:pt x="891045" y="1571945"/>
                </a:lnTo>
                <a:lnTo>
                  <a:pt x="939163" y="1820426"/>
                </a:lnTo>
                <a:lnTo>
                  <a:pt x="968035" y="2071300"/>
                </a:lnTo>
                <a:lnTo>
                  <a:pt x="977658" y="2323369"/>
                </a:lnTo>
                <a:lnTo>
                  <a:pt x="968035" y="2575439"/>
                </a:lnTo>
                <a:lnTo>
                  <a:pt x="939163" y="2826312"/>
                </a:lnTo>
                <a:lnTo>
                  <a:pt x="891045" y="3074794"/>
                </a:lnTo>
                <a:lnTo>
                  <a:pt x="823679" y="3319688"/>
                </a:lnTo>
                <a:lnTo>
                  <a:pt x="737066" y="3559798"/>
                </a:lnTo>
                <a:lnTo>
                  <a:pt x="631206" y="3793929"/>
                </a:lnTo>
                <a:lnTo>
                  <a:pt x="506098" y="4020884"/>
                </a:lnTo>
                <a:lnTo>
                  <a:pt x="361743" y="4239468"/>
                </a:lnTo>
                <a:lnTo>
                  <a:pt x="198140" y="4448485"/>
                </a:lnTo>
                <a:lnTo>
                  <a:pt x="15290" y="4646739"/>
                </a:lnTo>
                <a:lnTo>
                  <a:pt x="0" y="4631448"/>
                </a:lnTo>
                <a:lnTo>
                  <a:pt x="181648" y="4434499"/>
                </a:lnTo>
                <a:lnTo>
                  <a:pt x="344175" y="4226858"/>
                </a:lnTo>
                <a:lnTo>
                  <a:pt x="487582" y="4009713"/>
                </a:lnTo>
                <a:lnTo>
                  <a:pt x="611867" y="3784251"/>
                </a:lnTo>
                <a:lnTo>
                  <a:pt x="717032" y="3551661"/>
                </a:lnTo>
                <a:lnTo>
                  <a:pt x="803076" y="3313130"/>
                </a:lnTo>
                <a:lnTo>
                  <a:pt x="869999" y="3069848"/>
                </a:lnTo>
                <a:lnTo>
                  <a:pt x="917801" y="2823001"/>
                </a:lnTo>
                <a:lnTo>
                  <a:pt x="946482" y="2573779"/>
                </a:lnTo>
                <a:lnTo>
                  <a:pt x="956043" y="2323368"/>
                </a:lnTo>
                <a:lnTo>
                  <a:pt x="946482" y="2072957"/>
                </a:lnTo>
                <a:lnTo>
                  <a:pt x="917801" y="1823734"/>
                </a:lnTo>
                <a:lnTo>
                  <a:pt x="869999" y="1576887"/>
                </a:lnTo>
                <a:lnTo>
                  <a:pt x="803076" y="1333603"/>
                </a:lnTo>
                <a:lnTo>
                  <a:pt x="717032" y="1095072"/>
                </a:lnTo>
                <a:lnTo>
                  <a:pt x="611867" y="862481"/>
                </a:lnTo>
                <a:lnTo>
                  <a:pt x="487582" y="637018"/>
                </a:lnTo>
                <a:lnTo>
                  <a:pt x="344175" y="419871"/>
                </a:lnTo>
                <a:lnTo>
                  <a:pt x="181648" y="212228"/>
                </a:lnTo>
                <a:lnTo>
                  <a:pt x="0" y="15278"/>
                </a:lnTo>
                <a:lnTo>
                  <a:pt x="15290" y="0"/>
                </a:lnTo>
                <a:close/>
              </a:path>
            </a:pathLst>
          </a:custGeom>
          <a:ln w="12192">
            <a:solidFill>
              <a:srgbClr val="1C2F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35752" y="1246632"/>
            <a:ext cx="6356603" cy="14919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67755" y="1278636"/>
            <a:ext cx="6238240" cy="1373505"/>
          </a:xfrm>
          <a:custGeom>
            <a:avLst/>
            <a:gdLst/>
            <a:ahLst/>
            <a:cxnLst/>
            <a:rect l="l" t="t" r="r" b="b"/>
            <a:pathLst>
              <a:path w="6238240" h="1373505">
                <a:moveTo>
                  <a:pt x="0" y="0"/>
                </a:moveTo>
                <a:lnTo>
                  <a:pt x="6237732" y="0"/>
                </a:lnTo>
                <a:lnTo>
                  <a:pt x="6237732" y="1373124"/>
                </a:lnTo>
                <a:lnTo>
                  <a:pt x="0" y="1373124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67755" y="1278636"/>
            <a:ext cx="6238240" cy="1373505"/>
          </a:xfrm>
          <a:custGeom>
            <a:avLst/>
            <a:gdLst/>
            <a:ahLst/>
            <a:cxnLst/>
            <a:rect l="l" t="t" r="r" b="b"/>
            <a:pathLst>
              <a:path w="6238240" h="1373505">
                <a:moveTo>
                  <a:pt x="0" y="0"/>
                </a:moveTo>
                <a:lnTo>
                  <a:pt x="6237732" y="0"/>
                </a:lnTo>
                <a:lnTo>
                  <a:pt x="6237732" y="1373124"/>
                </a:lnTo>
                <a:lnTo>
                  <a:pt x="0" y="1373124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6430420" y="1650287"/>
            <a:ext cx="4762500" cy="7335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12121"/>
                </a:solidFill>
                <a:latin typeface="Wingdings"/>
                <a:cs typeface="Wingdings"/>
              </a:rPr>
              <a:t></a:t>
            </a:r>
            <a:r>
              <a:rPr sz="1800" spc="-4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lang="zh-TW" altLang="en-US" b="1" spc="-10" dirty="0">
                <a:solidFill>
                  <a:srgbClr val="A58343"/>
                </a:solidFill>
                <a:latin typeface="PMingLiU"/>
                <a:cs typeface="PMingLiU"/>
              </a:rPr>
              <a:t>學院顧</a:t>
            </a:r>
            <a:r>
              <a:rPr sz="1800" b="1" spc="-10" dirty="0" err="1">
                <a:solidFill>
                  <a:srgbClr val="A58343"/>
                </a:solidFill>
                <a:latin typeface="PMingLiU"/>
                <a:cs typeface="PMingLiU"/>
              </a:rPr>
              <a:t>問委</a:t>
            </a:r>
            <a:r>
              <a:rPr sz="1800" b="1" spc="-20" dirty="0" err="1">
                <a:solidFill>
                  <a:srgbClr val="A58343"/>
                </a:solidFill>
                <a:latin typeface="PMingLiU"/>
                <a:cs typeface="PMingLiU"/>
              </a:rPr>
              <a:t>員</a:t>
            </a:r>
            <a:r>
              <a:rPr sz="1800" b="1" spc="-25" dirty="0" err="1">
                <a:solidFill>
                  <a:srgbClr val="A58343"/>
                </a:solidFill>
                <a:latin typeface="PMingLiU"/>
                <a:cs typeface="PMingLiU"/>
              </a:rPr>
              <a:t>會</a:t>
            </a:r>
            <a:r>
              <a:rPr sz="1800" dirty="0" err="1">
                <a:solidFill>
                  <a:srgbClr val="212121"/>
                </a:solidFill>
                <a:latin typeface="PMingLiU"/>
                <a:cs typeface="PMingLiU"/>
              </a:rPr>
              <a:t>就學院發展提供意見及支援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355"/>
              </a:spcBef>
            </a:pPr>
            <a:r>
              <a:rPr sz="1800" dirty="0">
                <a:solidFill>
                  <a:srgbClr val="212121"/>
                </a:solidFill>
                <a:latin typeface="Wingdings"/>
                <a:cs typeface="Wingdings"/>
              </a:rPr>
              <a:t></a:t>
            </a:r>
            <a:r>
              <a:rPr sz="1800" spc="-4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委員會成員來自各專業領域的</a:t>
            </a:r>
            <a:r>
              <a:rPr sz="1800" b="1" spc="-10" dirty="0">
                <a:solidFill>
                  <a:srgbClr val="A58343"/>
                </a:solidFill>
                <a:latin typeface="PMingLiU"/>
                <a:cs typeface="PMingLiU"/>
              </a:rPr>
              <a:t>海內外</a:t>
            </a:r>
            <a:r>
              <a:rPr sz="1800" b="1" spc="-20" dirty="0">
                <a:solidFill>
                  <a:srgbClr val="A58343"/>
                </a:solidFill>
                <a:latin typeface="PMingLiU"/>
                <a:cs typeface="PMingLiU"/>
              </a:rPr>
              <a:t>商界</a:t>
            </a:r>
            <a:r>
              <a:rPr sz="1800" b="1" spc="-10" dirty="0">
                <a:solidFill>
                  <a:srgbClr val="A58343"/>
                </a:solidFill>
                <a:latin typeface="PMingLiU"/>
                <a:cs typeface="PMingLiU"/>
              </a:rPr>
              <a:t>領袖</a:t>
            </a:r>
            <a:endParaRPr sz="1800" dirty="0">
              <a:latin typeface="PMingLiU"/>
              <a:cs typeface="PMingLiU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26508" y="1254252"/>
            <a:ext cx="1443355" cy="1422400"/>
          </a:xfrm>
          <a:custGeom>
            <a:avLst/>
            <a:gdLst/>
            <a:ahLst/>
            <a:cxnLst/>
            <a:rect l="l" t="t" r="r" b="b"/>
            <a:pathLst>
              <a:path w="1443354" h="1422400">
                <a:moveTo>
                  <a:pt x="721614" y="0"/>
                </a:moveTo>
                <a:lnTo>
                  <a:pt x="662430" y="2356"/>
                </a:lnTo>
                <a:lnTo>
                  <a:pt x="604563" y="9305"/>
                </a:lnTo>
                <a:lnTo>
                  <a:pt x="548201" y="20661"/>
                </a:lnTo>
                <a:lnTo>
                  <a:pt x="493527" y="36244"/>
                </a:lnTo>
                <a:lnTo>
                  <a:pt x="440728" y="55869"/>
                </a:lnTo>
                <a:lnTo>
                  <a:pt x="389989" y="79354"/>
                </a:lnTo>
                <a:lnTo>
                  <a:pt x="341497" y="106515"/>
                </a:lnTo>
                <a:lnTo>
                  <a:pt x="295437" y="137170"/>
                </a:lnTo>
                <a:lnTo>
                  <a:pt x="251994" y="171136"/>
                </a:lnTo>
                <a:lnTo>
                  <a:pt x="211354" y="208230"/>
                </a:lnTo>
                <a:lnTo>
                  <a:pt x="173704" y="248269"/>
                </a:lnTo>
                <a:lnTo>
                  <a:pt x="139228" y="291069"/>
                </a:lnTo>
                <a:lnTo>
                  <a:pt x="108113" y="336449"/>
                </a:lnTo>
                <a:lnTo>
                  <a:pt x="80544" y="384224"/>
                </a:lnTo>
                <a:lnTo>
                  <a:pt x="56707" y="434213"/>
                </a:lnTo>
                <a:lnTo>
                  <a:pt x="36788" y="486231"/>
                </a:lnTo>
                <a:lnTo>
                  <a:pt x="20971" y="540097"/>
                </a:lnTo>
                <a:lnTo>
                  <a:pt x="9444" y="595626"/>
                </a:lnTo>
                <a:lnTo>
                  <a:pt x="2392" y="652637"/>
                </a:lnTo>
                <a:lnTo>
                  <a:pt x="0" y="710946"/>
                </a:lnTo>
                <a:lnTo>
                  <a:pt x="2392" y="769254"/>
                </a:lnTo>
                <a:lnTo>
                  <a:pt x="9444" y="826265"/>
                </a:lnTo>
                <a:lnTo>
                  <a:pt x="20971" y="881794"/>
                </a:lnTo>
                <a:lnTo>
                  <a:pt x="36788" y="935660"/>
                </a:lnTo>
                <a:lnTo>
                  <a:pt x="56707" y="987678"/>
                </a:lnTo>
                <a:lnTo>
                  <a:pt x="80544" y="1037667"/>
                </a:lnTo>
                <a:lnTo>
                  <a:pt x="108113" y="1085442"/>
                </a:lnTo>
                <a:lnTo>
                  <a:pt x="139228" y="1130822"/>
                </a:lnTo>
                <a:lnTo>
                  <a:pt x="173704" y="1173622"/>
                </a:lnTo>
                <a:lnTo>
                  <a:pt x="211354" y="1213661"/>
                </a:lnTo>
                <a:lnTo>
                  <a:pt x="251994" y="1250755"/>
                </a:lnTo>
                <a:lnTo>
                  <a:pt x="295437" y="1284721"/>
                </a:lnTo>
                <a:lnTo>
                  <a:pt x="341497" y="1315376"/>
                </a:lnTo>
                <a:lnTo>
                  <a:pt x="389989" y="1342537"/>
                </a:lnTo>
                <a:lnTo>
                  <a:pt x="440728" y="1366022"/>
                </a:lnTo>
                <a:lnTo>
                  <a:pt x="493527" y="1385647"/>
                </a:lnTo>
                <a:lnTo>
                  <a:pt x="548201" y="1401230"/>
                </a:lnTo>
                <a:lnTo>
                  <a:pt x="604563" y="1412586"/>
                </a:lnTo>
                <a:lnTo>
                  <a:pt x="662430" y="1419535"/>
                </a:lnTo>
                <a:lnTo>
                  <a:pt x="721614" y="1421892"/>
                </a:lnTo>
                <a:lnTo>
                  <a:pt x="780797" y="1419535"/>
                </a:lnTo>
                <a:lnTo>
                  <a:pt x="838664" y="1412586"/>
                </a:lnTo>
                <a:lnTo>
                  <a:pt x="895026" y="1401230"/>
                </a:lnTo>
                <a:lnTo>
                  <a:pt x="949700" y="1385647"/>
                </a:lnTo>
                <a:lnTo>
                  <a:pt x="1002499" y="1366022"/>
                </a:lnTo>
                <a:lnTo>
                  <a:pt x="1053238" y="1342537"/>
                </a:lnTo>
                <a:lnTo>
                  <a:pt x="1101730" y="1315376"/>
                </a:lnTo>
                <a:lnTo>
                  <a:pt x="1147790" y="1284721"/>
                </a:lnTo>
                <a:lnTo>
                  <a:pt x="1191233" y="1250755"/>
                </a:lnTo>
                <a:lnTo>
                  <a:pt x="1231873" y="1213661"/>
                </a:lnTo>
                <a:lnTo>
                  <a:pt x="1269523" y="1173622"/>
                </a:lnTo>
                <a:lnTo>
                  <a:pt x="1303999" y="1130822"/>
                </a:lnTo>
                <a:lnTo>
                  <a:pt x="1335114" y="1085442"/>
                </a:lnTo>
                <a:lnTo>
                  <a:pt x="1362683" y="1037667"/>
                </a:lnTo>
                <a:lnTo>
                  <a:pt x="1386520" y="987678"/>
                </a:lnTo>
                <a:lnTo>
                  <a:pt x="1406439" y="935660"/>
                </a:lnTo>
                <a:lnTo>
                  <a:pt x="1422256" y="881794"/>
                </a:lnTo>
                <a:lnTo>
                  <a:pt x="1433783" y="826265"/>
                </a:lnTo>
                <a:lnTo>
                  <a:pt x="1440835" y="769254"/>
                </a:lnTo>
                <a:lnTo>
                  <a:pt x="1443228" y="710946"/>
                </a:lnTo>
                <a:lnTo>
                  <a:pt x="1440835" y="652637"/>
                </a:lnTo>
                <a:lnTo>
                  <a:pt x="1433783" y="595626"/>
                </a:lnTo>
                <a:lnTo>
                  <a:pt x="1422256" y="540097"/>
                </a:lnTo>
                <a:lnTo>
                  <a:pt x="1406439" y="486231"/>
                </a:lnTo>
                <a:lnTo>
                  <a:pt x="1386520" y="434213"/>
                </a:lnTo>
                <a:lnTo>
                  <a:pt x="1362683" y="384224"/>
                </a:lnTo>
                <a:lnTo>
                  <a:pt x="1335114" y="336449"/>
                </a:lnTo>
                <a:lnTo>
                  <a:pt x="1303999" y="291069"/>
                </a:lnTo>
                <a:lnTo>
                  <a:pt x="1269523" y="248269"/>
                </a:lnTo>
                <a:lnTo>
                  <a:pt x="1231873" y="208230"/>
                </a:lnTo>
                <a:lnTo>
                  <a:pt x="1191233" y="171136"/>
                </a:lnTo>
                <a:lnTo>
                  <a:pt x="1147790" y="137170"/>
                </a:lnTo>
                <a:lnTo>
                  <a:pt x="1101730" y="106515"/>
                </a:lnTo>
                <a:lnTo>
                  <a:pt x="1053238" y="79354"/>
                </a:lnTo>
                <a:lnTo>
                  <a:pt x="1002499" y="55869"/>
                </a:lnTo>
                <a:lnTo>
                  <a:pt x="949700" y="36244"/>
                </a:lnTo>
                <a:lnTo>
                  <a:pt x="895026" y="20661"/>
                </a:lnTo>
                <a:lnTo>
                  <a:pt x="838664" y="9305"/>
                </a:lnTo>
                <a:lnTo>
                  <a:pt x="780797" y="2356"/>
                </a:lnTo>
                <a:lnTo>
                  <a:pt x="7216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26508" y="1254253"/>
            <a:ext cx="1443355" cy="1422400"/>
          </a:xfrm>
          <a:custGeom>
            <a:avLst/>
            <a:gdLst/>
            <a:ahLst/>
            <a:cxnLst/>
            <a:rect l="l" t="t" r="r" b="b"/>
            <a:pathLst>
              <a:path w="1443354" h="1422400">
                <a:moveTo>
                  <a:pt x="0" y="710946"/>
                </a:moveTo>
                <a:lnTo>
                  <a:pt x="2392" y="652637"/>
                </a:lnTo>
                <a:lnTo>
                  <a:pt x="9444" y="595626"/>
                </a:lnTo>
                <a:lnTo>
                  <a:pt x="20971" y="540097"/>
                </a:lnTo>
                <a:lnTo>
                  <a:pt x="36788" y="486231"/>
                </a:lnTo>
                <a:lnTo>
                  <a:pt x="56707" y="434213"/>
                </a:lnTo>
                <a:lnTo>
                  <a:pt x="80544" y="384224"/>
                </a:lnTo>
                <a:lnTo>
                  <a:pt x="108113" y="336449"/>
                </a:lnTo>
                <a:lnTo>
                  <a:pt x="139228" y="291069"/>
                </a:lnTo>
                <a:lnTo>
                  <a:pt x="173704" y="248269"/>
                </a:lnTo>
                <a:lnTo>
                  <a:pt x="211354" y="208230"/>
                </a:lnTo>
                <a:lnTo>
                  <a:pt x="251994" y="171136"/>
                </a:lnTo>
                <a:lnTo>
                  <a:pt x="295437" y="137170"/>
                </a:lnTo>
                <a:lnTo>
                  <a:pt x="341497" y="106515"/>
                </a:lnTo>
                <a:lnTo>
                  <a:pt x="389989" y="79354"/>
                </a:lnTo>
                <a:lnTo>
                  <a:pt x="440728" y="55869"/>
                </a:lnTo>
                <a:lnTo>
                  <a:pt x="493527" y="36244"/>
                </a:lnTo>
                <a:lnTo>
                  <a:pt x="548201" y="20661"/>
                </a:lnTo>
                <a:lnTo>
                  <a:pt x="604563" y="9305"/>
                </a:lnTo>
                <a:lnTo>
                  <a:pt x="662430" y="2356"/>
                </a:lnTo>
                <a:lnTo>
                  <a:pt x="721614" y="0"/>
                </a:lnTo>
                <a:lnTo>
                  <a:pt x="780797" y="2356"/>
                </a:lnTo>
                <a:lnTo>
                  <a:pt x="838664" y="9305"/>
                </a:lnTo>
                <a:lnTo>
                  <a:pt x="895026" y="20661"/>
                </a:lnTo>
                <a:lnTo>
                  <a:pt x="949700" y="36244"/>
                </a:lnTo>
                <a:lnTo>
                  <a:pt x="1002499" y="55869"/>
                </a:lnTo>
                <a:lnTo>
                  <a:pt x="1053238" y="79354"/>
                </a:lnTo>
                <a:lnTo>
                  <a:pt x="1101730" y="106515"/>
                </a:lnTo>
                <a:lnTo>
                  <a:pt x="1147790" y="137170"/>
                </a:lnTo>
                <a:lnTo>
                  <a:pt x="1191233" y="171136"/>
                </a:lnTo>
                <a:lnTo>
                  <a:pt x="1231873" y="208230"/>
                </a:lnTo>
                <a:lnTo>
                  <a:pt x="1269523" y="248269"/>
                </a:lnTo>
                <a:lnTo>
                  <a:pt x="1303999" y="291069"/>
                </a:lnTo>
                <a:lnTo>
                  <a:pt x="1335114" y="336449"/>
                </a:lnTo>
                <a:lnTo>
                  <a:pt x="1362683" y="384224"/>
                </a:lnTo>
                <a:lnTo>
                  <a:pt x="1386520" y="434213"/>
                </a:lnTo>
                <a:lnTo>
                  <a:pt x="1406439" y="486231"/>
                </a:lnTo>
                <a:lnTo>
                  <a:pt x="1422256" y="540097"/>
                </a:lnTo>
                <a:lnTo>
                  <a:pt x="1433783" y="595626"/>
                </a:lnTo>
                <a:lnTo>
                  <a:pt x="1440835" y="652637"/>
                </a:lnTo>
                <a:lnTo>
                  <a:pt x="1443228" y="710946"/>
                </a:lnTo>
                <a:lnTo>
                  <a:pt x="1440835" y="769254"/>
                </a:lnTo>
                <a:lnTo>
                  <a:pt x="1433783" y="826265"/>
                </a:lnTo>
                <a:lnTo>
                  <a:pt x="1422256" y="881794"/>
                </a:lnTo>
                <a:lnTo>
                  <a:pt x="1406439" y="935660"/>
                </a:lnTo>
                <a:lnTo>
                  <a:pt x="1386520" y="987678"/>
                </a:lnTo>
                <a:lnTo>
                  <a:pt x="1362683" y="1037667"/>
                </a:lnTo>
                <a:lnTo>
                  <a:pt x="1335114" y="1085442"/>
                </a:lnTo>
                <a:lnTo>
                  <a:pt x="1303999" y="1130822"/>
                </a:lnTo>
                <a:lnTo>
                  <a:pt x="1269523" y="1173622"/>
                </a:lnTo>
                <a:lnTo>
                  <a:pt x="1231873" y="1213661"/>
                </a:lnTo>
                <a:lnTo>
                  <a:pt x="1191233" y="1250755"/>
                </a:lnTo>
                <a:lnTo>
                  <a:pt x="1147790" y="1284721"/>
                </a:lnTo>
                <a:lnTo>
                  <a:pt x="1101730" y="1315376"/>
                </a:lnTo>
                <a:lnTo>
                  <a:pt x="1053238" y="1342537"/>
                </a:lnTo>
                <a:lnTo>
                  <a:pt x="1002499" y="1366022"/>
                </a:lnTo>
                <a:lnTo>
                  <a:pt x="949700" y="1385647"/>
                </a:lnTo>
                <a:lnTo>
                  <a:pt x="895026" y="1401230"/>
                </a:lnTo>
                <a:lnTo>
                  <a:pt x="838664" y="1412586"/>
                </a:lnTo>
                <a:lnTo>
                  <a:pt x="780797" y="1419535"/>
                </a:lnTo>
                <a:lnTo>
                  <a:pt x="721614" y="1421892"/>
                </a:lnTo>
                <a:lnTo>
                  <a:pt x="662430" y="1419535"/>
                </a:lnTo>
                <a:lnTo>
                  <a:pt x="604563" y="1412586"/>
                </a:lnTo>
                <a:lnTo>
                  <a:pt x="548201" y="1401230"/>
                </a:lnTo>
                <a:lnTo>
                  <a:pt x="493527" y="1385647"/>
                </a:lnTo>
                <a:lnTo>
                  <a:pt x="440728" y="1366022"/>
                </a:lnTo>
                <a:lnTo>
                  <a:pt x="389989" y="1342537"/>
                </a:lnTo>
                <a:lnTo>
                  <a:pt x="341497" y="1315376"/>
                </a:lnTo>
                <a:lnTo>
                  <a:pt x="295437" y="1284721"/>
                </a:lnTo>
                <a:lnTo>
                  <a:pt x="251994" y="1250755"/>
                </a:lnTo>
                <a:lnTo>
                  <a:pt x="211354" y="1213661"/>
                </a:lnTo>
                <a:lnTo>
                  <a:pt x="173704" y="1173622"/>
                </a:lnTo>
                <a:lnTo>
                  <a:pt x="139228" y="1130822"/>
                </a:lnTo>
                <a:lnTo>
                  <a:pt x="108113" y="1085442"/>
                </a:lnTo>
                <a:lnTo>
                  <a:pt x="80544" y="1037667"/>
                </a:lnTo>
                <a:lnTo>
                  <a:pt x="56707" y="987678"/>
                </a:lnTo>
                <a:lnTo>
                  <a:pt x="36788" y="935660"/>
                </a:lnTo>
                <a:lnTo>
                  <a:pt x="20971" y="881794"/>
                </a:lnTo>
                <a:lnTo>
                  <a:pt x="9444" y="826265"/>
                </a:lnTo>
                <a:lnTo>
                  <a:pt x="2392" y="769254"/>
                </a:lnTo>
                <a:lnTo>
                  <a:pt x="0" y="710946"/>
                </a:lnTo>
                <a:close/>
              </a:path>
            </a:pathLst>
          </a:custGeom>
          <a:ln w="12192">
            <a:solidFill>
              <a:srgbClr val="1C2F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90844" y="2703576"/>
            <a:ext cx="6001511" cy="1507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44640" y="4123944"/>
            <a:ext cx="4425695" cy="86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022847" y="2735579"/>
            <a:ext cx="5882640" cy="1388745"/>
          </a:xfrm>
          <a:custGeom>
            <a:avLst/>
            <a:gdLst/>
            <a:ahLst/>
            <a:cxnLst/>
            <a:rect l="l" t="t" r="r" b="b"/>
            <a:pathLst>
              <a:path w="5882640" h="1388745">
                <a:moveTo>
                  <a:pt x="0" y="0"/>
                </a:moveTo>
                <a:lnTo>
                  <a:pt x="5882640" y="0"/>
                </a:lnTo>
                <a:lnTo>
                  <a:pt x="5882640" y="1388364"/>
                </a:lnTo>
                <a:lnTo>
                  <a:pt x="0" y="1388364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022847" y="2735579"/>
            <a:ext cx="5882640" cy="1388745"/>
          </a:xfrm>
          <a:custGeom>
            <a:avLst/>
            <a:gdLst/>
            <a:ahLst/>
            <a:cxnLst/>
            <a:rect l="l" t="t" r="r" b="b"/>
            <a:pathLst>
              <a:path w="5882640" h="1388745">
                <a:moveTo>
                  <a:pt x="0" y="0"/>
                </a:moveTo>
                <a:lnTo>
                  <a:pt x="5882640" y="0"/>
                </a:lnTo>
                <a:lnTo>
                  <a:pt x="5882640" y="1388364"/>
                </a:lnTo>
                <a:lnTo>
                  <a:pt x="0" y="1388364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6785247" y="2901475"/>
            <a:ext cx="4069079" cy="10874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spc="-10" dirty="0">
                <a:solidFill>
                  <a:srgbClr val="212121"/>
                </a:solidFill>
                <a:latin typeface="Wingdings"/>
                <a:cs typeface="Wingdings"/>
              </a:rPr>
              <a:t></a:t>
            </a:r>
            <a:r>
              <a:rPr sz="1600" spc="-4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A58343"/>
                </a:solidFill>
                <a:latin typeface="PMingLiU"/>
                <a:cs typeface="PMingLiU"/>
              </a:rPr>
              <a:t>企業合作</a:t>
            </a:r>
            <a:r>
              <a:rPr sz="1800" b="1" spc="-20" dirty="0">
                <a:solidFill>
                  <a:srgbClr val="A58343"/>
                </a:solidFill>
                <a:latin typeface="PMingLiU"/>
                <a:cs typeface="PMingLiU"/>
              </a:rPr>
              <a:t>計劃</a:t>
            </a:r>
            <a:r>
              <a:rPr sz="1800" b="1" dirty="0">
                <a:solidFill>
                  <a:srgbClr val="A58343"/>
                </a:solidFill>
                <a:latin typeface="PMingLiU"/>
                <a:cs typeface="PMingLiU"/>
              </a:rPr>
              <a:t> </a:t>
            </a:r>
            <a:r>
              <a:rPr sz="1800" b="1" spc="-165" dirty="0">
                <a:solidFill>
                  <a:srgbClr val="A58343"/>
                </a:solidFill>
                <a:latin typeface="PMingLiU"/>
                <a:cs typeface="PMingLiU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自</a:t>
            </a:r>
            <a:r>
              <a:rPr lang="en-US" sz="180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Calibri"/>
                <a:cs typeface="Calibri"/>
              </a:rPr>
              <a:t>2008</a:t>
            </a:r>
            <a:r>
              <a:rPr lang="en-US" sz="18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dirty="0" err="1">
                <a:solidFill>
                  <a:srgbClr val="212121"/>
                </a:solidFill>
                <a:latin typeface="PMingLiU"/>
                <a:cs typeface="PMingLiU"/>
              </a:rPr>
              <a:t>年起</a:t>
            </a: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994"/>
              </a:spcBef>
            </a:pPr>
            <a:r>
              <a:rPr sz="1800" dirty="0">
                <a:solidFill>
                  <a:srgbClr val="212121"/>
                </a:solidFill>
                <a:latin typeface="Wingdings"/>
                <a:cs typeface="Wingdings"/>
              </a:rPr>
              <a:t></a:t>
            </a:r>
            <a:r>
              <a:rPr sz="1800" spc="-4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A58343"/>
                </a:solidFill>
                <a:latin typeface="PMingLiU"/>
                <a:cs typeface="PMingLiU"/>
              </a:rPr>
              <a:t>社會責</a:t>
            </a:r>
            <a:r>
              <a:rPr sz="1800" b="1" spc="-20" dirty="0">
                <a:solidFill>
                  <a:srgbClr val="A58343"/>
                </a:solidFill>
                <a:latin typeface="PMingLiU"/>
                <a:cs typeface="PMingLiU"/>
              </a:rPr>
              <a:t>任專案</a:t>
            </a:r>
            <a:r>
              <a:rPr sz="1800" b="1" dirty="0">
                <a:solidFill>
                  <a:srgbClr val="A58343"/>
                </a:solidFill>
                <a:latin typeface="PMingLiU"/>
                <a:cs typeface="PMingLiU"/>
              </a:rPr>
              <a:t> </a:t>
            </a:r>
            <a:r>
              <a:rPr sz="1800" b="1" spc="-165" dirty="0">
                <a:solidFill>
                  <a:srgbClr val="A58343"/>
                </a:solidFill>
                <a:latin typeface="PMingLiU"/>
                <a:cs typeface="PMingLiU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Calibri"/>
                <a:cs typeface="Calibri"/>
              </a:rPr>
              <a:t>(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自</a:t>
            </a:r>
            <a:r>
              <a:rPr lang="en-US" sz="180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800" spc="-10" dirty="0">
                <a:solidFill>
                  <a:srgbClr val="212121"/>
                </a:solidFill>
                <a:latin typeface="Calibri"/>
                <a:cs typeface="Calibri"/>
              </a:rPr>
              <a:t>2007</a:t>
            </a:r>
            <a:r>
              <a:rPr lang="en-US" sz="18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dirty="0" err="1">
                <a:solidFill>
                  <a:srgbClr val="212121"/>
                </a:solidFill>
                <a:latin typeface="PMingLiU"/>
                <a:cs typeface="PMingLiU"/>
              </a:rPr>
              <a:t>年起</a:t>
            </a: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)</a:t>
            </a:r>
            <a:endParaRPr sz="18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800" dirty="0">
                <a:solidFill>
                  <a:srgbClr val="212121"/>
                </a:solidFill>
                <a:latin typeface="Wingdings"/>
                <a:cs typeface="Wingdings"/>
              </a:rPr>
              <a:t></a:t>
            </a:r>
            <a:r>
              <a:rPr sz="1800" spc="-4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其他活動：商業比賽、個案分析研究等</a:t>
            </a:r>
            <a:endParaRPr sz="1800" dirty="0">
              <a:latin typeface="PMingLiU"/>
              <a:cs typeface="PMingLiU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57215" y="2711195"/>
            <a:ext cx="1490980" cy="1437640"/>
          </a:xfrm>
          <a:custGeom>
            <a:avLst/>
            <a:gdLst/>
            <a:ahLst/>
            <a:cxnLst/>
            <a:rect l="l" t="t" r="r" b="b"/>
            <a:pathLst>
              <a:path w="1490979" h="1437639">
                <a:moveTo>
                  <a:pt x="745236" y="0"/>
                </a:moveTo>
                <a:lnTo>
                  <a:pt x="684115" y="2382"/>
                </a:lnTo>
                <a:lnTo>
                  <a:pt x="624355" y="9404"/>
                </a:lnTo>
                <a:lnTo>
                  <a:pt x="566147" y="20883"/>
                </a:lnTo>
                <a:lnTo>
                  <a:pt x="509684" y="36633"/>
                </a:lnTo>
                <a:lnTo>
                  <a:pt x="455156" y="56468"/>
                </a:lnTo>
                <a:lnTo>
                  <a:pt x="402757" y="80205"/>
                </a:lnTo>
                <a:lnTo>
                  <a:pt x="352677" y="107658"/>
                </a:lnTo>
                <a:lnTo>
                  <a:pt x="305109" y="138642"/>
                </a:lnTo>
                <a:lnTo>
                  <a:pt x="260244" y="172972"/>
                </a:lnTo>
                <a:lnTo>
                  <a:pt x="218274" y="210464"/>
                </a:lnTo>
                <a:lnTo>
                  <a:pt x="179391" y="250932"/>
                </a:lnTo>
                <a:lnTo>
                  <a:pt x="143787" y="294191"/>
                </a:lnTo>
                <a:lnTo>
                  <a:pt x="111653" y="340057"/>
                </a:lnTo>
                <a:lnTo>
                  <a:pt x="83182" y="388345"/>
                </a:lnTo>
                <a:lnTo>
                  <a:pt x="58564" y="438869"/>
                </a:lnTo>
                <a:lnTo>
                  <a:pt x="37992" y="491444"/>
                </a:lnTo>
                <a:lnTo>
                  <a:pt x="21658" y="545887"/>
                </a:lnTo>
                <a:lnTo>
                  <a:pt x="9753" y="602011"/>
                </a:lnTo>
                <a:lnTo>
                  <a:pt x="2470" y="659632"/>
                </a:lnTo>
                <a:lnTo>
                  <a:pt x="0" y="718565"/>
                </a:lnTo>
                <a:lnTo>
                  <a:pt x="2470" y="777499"/>
                </a:lnTo>
                <a:lnTo>
                  <a:pt x="9753" y="835120"/>
                </a:lnTo>
                <a:lnTo>
                  <a:pt x="21658" y="891244"/>
                </a:lnTo>
                <a:lnTo>
                  <a:pt x="37992" y="945687"/>
                </a:lnTo>
                <a:lnTo>
                  <a:pt x="58564" y="998262"/>
                </a:lnTo>
                <a:lnTo>
                  <a:pt x="83182" y="1048786"/>
                </a:lnTo>
                <a:lnTo>
                  <a:pt x="111653" y="1097074"/>
                </a:lnTo>
                <a:lnTo>
                  <a:pt x="143787" y="1142940"/>
                </a:lnTo>
                <a:lnTo>
                  <a:pt x="179391" y="1186199"/>
                </a:lnTo>
                <a:lnTo>
                  <a:pt x="218274" y="1226667"/>
                </a:lnTo>
                <a:lnTo>
                  <a:pt x="260244" y="1264159"/>
                </a:lnTo>
                <a:lnTo>
                  <a:pt x="305109" y="1298489"/>
                </a:lnTo>
                <a:lnTo>
                  <a:pt x="352677" y="1329473"/>
                </a:lnTo>
                <a:lnTo>
                  <a:pt x="402757" y="1356926"/>
                </a:lnTo>
                <a:lnTo>
                  <a:pt x="455156" y="1380663"/>
                </a:lnTo>
                <a:lnTo>
                  <a:pt x="509684" y="1400498"/>
                </a:lnTo>
                <a:lnTo>
                  <a:pt x="566147" y="1416248"/>
                </a:lnTo>
                <a:lnTo>
                  <a:pt x="624355" y="1427727"/>
                </a:lnTo>
                <a:lnTo>
                  <a:pt x="684115" y="1434749"/>
                </a:lnTo>
                <a:lnTo>
                  <a:pt x="745236" y="1437131"/>
                </a:lnTo>
                <a:lnTo>
                  <a:pt x="806356" y="1434749"/>
                </a:lnTo>
                <a:lnTo>
                  <a:pt x="866116" y="1427727"/>
                </a:lnTo>
                <a:lnTo>
                  <a:pt x="924324" y="1416248"/>
                </a:lnTo>
                <a:lnTo>
                  <a:pt x="980787" y="1400498"/>
                </a:lnTo>
                <a:lnTo>
                  <a:pt x="1035315" y="1380663"/>
                </a:lnTo>
                <a:lnTo>
                  <a:pt x="1087714" y="1356926"/>
                </a:lnTo>
                <a:lnTo>
                  <a:pt x="1137794" y="1329473"/>
                </a:lnTo>
                <a:lnTo>
                  <a:pt x="1185362" y="1298489"/>
                </a:lnTo>
                <a:lnTo>
                  <a:pt x="1230227" y="1264159"/>
                </a:lnTo>
                <a:lnTo>
                  <a:pt x="1272197" y="1226667"/>
                </a:lnTo>
                <a:lnTo>
                  <a:pt x="1311080" y="1186199"/>
                </a:lnTo>
                <a:lnTo>
                  <a:pt x="1346684" y="1142940"/>
                </a:lnTo>
                <a:lnTo>
                  <a:pt x="1378818" y="1097074"/>
                </a:lnTo>
                <a:lnTo>
                  <a:pt x="1407289" y="1048786"/>
                </a:lnTo>
                <a:lnTo>
                  <a:pt x="1431907" y="998262"/>
                </a:lnTo>
                <a:lnTo>
                  <a:pt x="1452479" y="945687"/>
                </a:lnTo>
                <a:lnTo>
                  <a:pt x="1468813" y="891244"/>
                </a:lnTo>
                <a:lnTo>
                  <a:pt x="1480718" y="835120"/>
                </a:lnTo>
                <a:lnTo>
                  <a:pt x="1488001" y="777499"/>
                </a:lnTo>
                <a:lnTo>
                  <a:pt x="1490472" y="718565"/>
                </a:lnTo>
                <a:lnTo>
                  <a:pt x="1488001" y="659632"/>
                </a:lnTo>
                <a:lnTo>
                  <a:pt x="1480718" y="602011"/>
                </a:lnTo>
                <a:lnTo>
                  <a:pt x="1468813" y="545887"/>
                </a:lnTo>
                <a:lnTo>
                  <a:pt x="1452479" y="491444"/>
                </a:lnTo>
                <a:lnTo>
                  <a:pt x="1431907" y="438869"/>
                </a:lnTo>
                <a:lnTo>
                  <a:pt x="1407289" y="388345"/>
                </a:lnTo>
                <a:lnTo>
                  <a:pt x="1378818" y="340057"/>
                </a:lnTo>
                <a:lnTo>
                  <a:pt x="1346684" y="294191"/>
                </a:lnTo>
                <a:lnTo>
                  <a:pt x="1311080" y="250932"/>
                </a:lnTo>
                <a:lnTo>
                  <a:pt x="1272197" y="210464"/>
                </a:lnTo>
                <a:lnTo>
                  <a:pt x="1230227" y="172972"/>
                </a:lnTo>
                <a:lnTo>
                  <a:pt x="1185362" y="138642"/>
                </a:lnTo>
                <a:lnTo>
                  <a:pt x="1137794" y="107658"/>
                </a:lnTo>
                <a:lnTo>
                  <a:pt x="1087714" y="80205"/>
                </a:lnTo>
                <a:lnTo>
                  <a:pt x="1035315" y="56468"/>
                </a:lnTo>
                <a:lnTo>
                  <a:pt x="980787" y="36633"/>
                </a:lnTo>
                <a:lnTo>
                  <a:pt x="924324" y="20883"/>
                </a:lnTo>
                <a:lnTo>
                  <a:pt x="866116" y="9404"/>
                </a:lnTo>
                <a:lnTo>
                  <a:pt x="806356" y="2382"/>
                </a:lnTo>
                <a:lnTo>
                  <a:pt x="7452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57215" y="2711195"/>
            <a:ext cx="1490980" cy="1437640"/>
          </a:xfrm>
          <a:custGeom>
            <a:avLst/>
            <a:gdLst/>
            <a:ahLst/>
            <a:cxnLst/>
            <a:rect l="l" t="t" r="r" b="b"/>
            <a:pathLst>
              <a:path w="1490979" h="1437639">
                <a:moveTo>
                  <a:pt x="0" y="718565"/>
                </a:moveTo>
                <a:lnTo>
                  <a:pt x="2470" y="659632"/>
                </a:lnTo>
                <a:lnTo>
                  <a:pt x="9753" y="602011"/>
                </a:lnTo>
                <a:lnTo>
                  <a:pt x="21658" y="545887"/>
                </a:lnTo>
                <a:lnTo>
                  <a:pt x="37992" y="491444"/>
                </a:lnTo>
                <a:lnTo>
                  <a:pt x="58564" y="438869"/>
                </a:lnTo>
                <a:lnTo>
                  <a:pt x="83182" y="388345"/>
                </a:lnTo>
                <a:lnTo>
                  <a:pt x="111653" y="340057"/>
                </a:lnTo>
                <a:lnTo>
                  <a:pt x="143787" y="294191"/>
                </a:lnTo>
                <a:lnTo>
                  <a:pt x="179391" y="250932"/>
                </a:lnTo>
                <a:lnTo>
                  <a:pt x="218274" y="210464"/>
                </a:lnTo>
                <a:lnTo>
                  <a:pt x="260244" y="172972"/>
                </a:lnTo>
                <a:lnTo>
                  <a:pt x="305109" y="138642"/>
                </a:lnTo>
                <a:lnTo>
                  <a:pt x="352677" y="107658"/>
                </a:lnTo>
                <a:lnTo>
                  <a:pt x="402757" y="80205"/>
                </a:lnTo>
                <a:lnTo>
                  <a:pt x="455156" y="56468"/>
                </a:lnTo>
                <a:lnTo>
                  <a:pt x="509684" y="36633"/>
                </a:lnTo>
                <a:lnTo>
                  <a:pt x="566147" y="20883"/>
                </a:lnTo>
                <a:lnTo>
                  <a:pt x="624355" y="9404"/>
                </a:lnTo>
                <a:lnTo>
                  <a:pt x="684115" y="2382"/>
                </a:lnTo>
                <a:lnTo>
                  <a:pt x="745236" y="0"/>
                </a:lnTo>
                <a:lnTo>
                  <a:pt x="806356" y="2382"/>
                </a:lnTo>
                <a:lnTo>
                  <a:pt x="866116" y="9404"/>
                </a:lnTo>
                <a:lnTo>
                  <a:pt x="924324" y="20883"/>
                </a:lnTo>
                <a:lnTo>
                  <a:pt x="980787" y="36633"/>
                </a:lnTo>
                <a:lnTo>
                  <a:pt x="1035315" y="56468"/>
                </a:lnTo>
                <a:lnTo>
                  <a:pt x="1087714" y="80205"/>
                </a:lnTo>
                <a:lnTo>
                  <a:pt x="1137794" y="107658"/>
                </a:lnTo>
                <a:lnTo>
                  <a:pt x="1185362" y="138642"/>
                </a:lnTo>
                <a:lnTo>
                  <a:pt x="1230227" y="172972"/>
                </a:lnTo>
                <a:lnTo>
                  <a:pt x="1272197" y="210464"/>
                </a:lnTo>
                <a:lnTo>
                  <a:pt x="1311080" y="250932"/>
                </a:lnTo>
                <a:lnTo>
                  <a:pt x="1346684" y="294191"/>
                </a:lnTo>
                <a:lnTo>
                  <a:pt x="1378818" y="340057"/>
                </a:lnTo>
                <a:lnTo>
                  <a:pt x="1407289" y="388345"/>
                </a:lnTo>
                <a:lnTo>
                  <a:pt x="1431907" y="438869"/>
                </a:lnTo>
                <a:lnTo>
                  <a:pt x="1452479" y="491444"/>
                </a:lnTo>
                <a:lnTo>
                  <a:pt x="1468813" y="545887"/>
                </a:lnTo>
                <a:lnTo>
                  <a:pt x="1480718" y="602011"/>
                </a:lnTo>
                <a:lnTo>
                  <a:pt x="1488001" y="659632"/>
                </a:lnTo>
                <a:lnTo>
                  <a:pt x="1490472" y="718565"/>
                </a:lnTo>
                <a:lnTo>
                  <a:pt x="1488001" y="777499"/>
                </a:lnTo>
                <a:lnTo>
                  <a:pt x="1480718" y="835120"/>
                </a:lnTo>
                <a:lnTo>
                  <a:pt x="1468813" y="891244"/>
                </a:lnTo>
                <a:lnTo>
                  <a:pt x="1452479" y="945687"/>
                </a:lnTo>
                <a:lnTo>
                  <a:pt x="1431907" y="998262"/>
                </a:lnTo>
                <a:lnTo>
                  <a:pt x="1407289" y="1048786"/>
                </a:lnTo>
                <a:lnTo>
                  <a:pt x="1378818" y="1097074"/>
                </a:lnTo>
                <a:lnTo>
                  <a:pt x="1346684" y="1142940"/>
                </a:lnTo>
                <a:lnTo>
                  <a:pt x="1311080" y="1186199"/>
                </a:lnTo>
                <a:lnTo>
                  <a:pt x="1272197" y="1226667"/>
                </a:lnTo>
                <a:lnTo>
                  <a:pt x="1230227" y="1264159"/>
                </a:lnTo>
                <a:lnTo>
                  <a:pt x="1185362" y="1298489"/>
                </a:lnTo>
                <a:lnTo>
                  <a:pt x="1137794" y="1329473"/>
                </a:lnTo>
                <a:lnTo>
                  <a:pt x="1087714" y="1356926"/>
                </a:lnTo>
                <a:lnTo>
                  <a:pt x="1035315" y="1380663"/>
                </a:lnTo>
                <a:lnTo>
                  <a:pt x="980787" y="1400498"/>
                </a:lnTo>
                <a:lnTo>
                  <a:pt x="924324" y="1416248"/>
                </a:lnTo>
                <a:lnTo>
                  <a:pt x="866116" y="1427727"/>
                </a:lnTo>
                <a:lnTo>
                  <a:pt x="806356" y="1434749"/>
                </a:lnTo>
                <a:lnTo>
                  <a:pt x="745236" y="1437131"/>
                </a:lnTo>
                <a:lnTo>
                  <a:pt x="684115" y="1434749"/>
                </a:lnTo>
                <a:lnTo>
                  <a:pt x="624355" y="1427727"/>
                </a:lnTo>
                <a:lnTo>
                  <a:pt x="566147" y="1416248"/>
                </a:lnTo>
                <a:lnTo>
                  <a:pt x="509684" y="1400498"/>
                </a:lnTo>
                <a:lnTo>
                  <a:pt x="455156" y="1380663"/>
                </a:lnTo>
                <a:lnTo>
                  <a:pt x="402757" y="1356926"/>
                </a:lnTo>
                <a:lnTo>
                  <a:pt x="352677" y="1329473"/>
                </a:lnTo>
                <a:lnTo>
                  <a:pt x="305109" y="1298489"/>
                </a:lnTo>
                <a:lnTo>
                  <a:pt x="260244" y="1264159"/>
                </a:lnTo>
                <a:lnTo>
                  <a:pt x="218274" y="1226667"/>
                </a:lnTo>
                <a:lnTo>
                  <a:pt x="179391" y="1186199"/>
                </a:lnTo>
                <a:lnTo>
                  <a:pt x="143787" y="1142940"/>
                </a:lnTo>
                <a:lnTo>
                  <a:pt x="111653" y="1097074"/>
                </a:lnTo>
                <a:lnTo>
                  <a:pt x="83182" y="1048786"/>
                </a:lnTo>
                <a:lnTo>
                  <a:pt x="58564" y="998262"/>
                </a:lnTo>
                <a:lnTo>
                  <a:pt x="37992" y="945687"/>
                </a:lnTo>
                <a:lnTo>
                  <a:pt x="21658" y="891244"/>
                </a:lnTo>
                <a:lnTo>
                  <a:pt x="9753" y="835120"/>
                </a:lnTo>
                <a:lnTo>
                  <a:pt x="2470" y="777499"/>
                </a:lnTo>
                <a:lnTo>
                  <a:pt x="0" y="718565"/>
                </a:lnTo>
                <a:close/>
              </a:path>
            </a:pathLst>
          </a:custGeom>
          <a:ln w="12192">
            <a:solidFill>
              <a:srgbClr val="1C2F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628132" y="4169664"/>
            <a:ext cx="6373367" cy="1504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80403" y="4383023"/>
            <a:ext cx="5791199" cy="12618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60135" y="4201667"/>
            <a:ext cx="6254750" cy="1385570"/>
          </a:xfrm>
          <a:custGeom>
            <a:avLst/>
            <a:gdLst/>
            <a:ahLst/>
            <a:cxnLst/>
            <a:rect l="l" t="t" r="r" b="b"/>
            <a:pathLst>
              <a:path w="6254750" h="1385570">
                <a:moveTo>
                  <a:pt x="0" y="0"/>
                </a:moveTo>
                <a:lnTo>
                  <a:pt x="6254496" y="0"/>
                </a:lnTo>
                <a:lnTo>
                  <a:pt x="6254496" y="1385315"/>
                </a:lnTo>
                <a:lnTo>
                  <a:pt x="0" y="1385315"/>
                </a:lnTo>
                <a:lnTo>
                  <a:pt x="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60135" y="4201667"/>
            <a:ext cx="6254750" cy="1385570"/>
          </a:xfrm>
          <a:custGeom>
            <a:avLst/>
            <a:gdLst/>
            <a:ahLst/>
            <a:cxnLst/>
            <a:rect l="l" t="t" r="r" b="b"/>
            <a:pathLst>
              <a:path w="6254750" h="1385570">
                <a:moveTo>
                  <a:pt x="0" y="0"/>
                </a:moveTo>
                <a:lnTo>
                  <a:pt x="6254496" y="0"/>
                </a:lnTo>
                <a:lnTo>
                  <a:pt x="6254496" y="1385315"/>
                </a:lnTo>
                <a:lnTo>
                  <a:pt x="0" y="1385315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421706" y="4504837"/>
            <a:ext cx="5433060" cy="8942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solidFill>
                  <a:srgbClr val="212121"/>
                </a:solidFill>
                <a:latin typeface="Wingdings"/>
                <a:cs typeface="Wingdings"/>
              </a:rPr>
              <a:t></a:t>
            </a:r>
            <a:r>
              <a:rPr sz="1800" spc="-40" dirty="0">
                <a:solidFill>
                  <a:srgbClr val="212121"/>
                </a:solidFill>
                <a:latin typeface="Times New Roman"/>
                <a:cs typeface="Times New Roman"/>
              </a:rPr>
              <a:t> </a:t>
            </a:r>
            <a:r>
              <a:rPr sz="1800" b="1" spc="-10" dirty="0">
                <a:solidFill>
                  <a:srgbClr val="A58343"/>
                </a:solidFill>
                <a:latin typeface="PMingLiU"/>
                <a:cs typeface="PMingLiU"/>
              </a:rPr>
              <a:t>康信商</a:t>
            </a:r>
            <a:r>
              <a:rPr sz="1800" b="1" spc="-20" dirty="0">
                <a:solidFill>
                  <a:srgbClr val="A58343"/>
                </a:solidFill>
                <a:latin typeface="PMingLiU"/>
                <a:cs typeface="PMingLiU"/>
              </a:rPr>
              <a:t>業案</a:t>
            </a:r>
            <a:r>
              <a:rPr sz="1800" b="1" spc="-10" dirty="0">
                <a:solidFill>
                  <a:srgbClr val="A58343"/>
                </a:solidFill>
                <a:latin typeface="PMingLiU"/>
                <a:cs typeface="PMingLiU"/>
              </a:rPr>
              <a:t>例</a:t>
            </a:r>
            <a:r>
              <a:rPr sz="1800" b="1" spc="-20" dirty="0">
                <a:solidFill>
                  <a:srgbClr val="A58343"/>
                </a:solidFill>
                <a:latin typeface="PMingLiU"/>
                <a:cs typeface="PMingLiU"/>
              </a:rPr>
              <a:t>研究中心</a:t>
            </a:r>
            <a:r>
              <a:rPr sz="1800" b="1" spc="-100" dirty="0">
                <a:solidFill>
                  <a:srgbClr val="A58343"/>
                </a:solidFill>
                <a:latin typeface="PMingLiU"/>
                <a:cs typeface="PMingLiU"/>
              </a:rPr>
              <a:t> </a:t>
            </a: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–</a:t>
            </a:r>
            <a:r>
              <a:rPr sz="180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夥拍企業進行案例研究</a:t>
            </a:r>
            <a:endParaRPr sz="1800" dirty="0">
              <a:latin typeface="PMingLiU"/>
              <a:cs typeface="PMingLiU"/>
            </a:endParaRPr>
          </a:p>
          <a:p>
            <a:pPr marL="132715" marR="5080" indent="-120650">
              <a:lnSpc>
                <a:spcPct val="108300"/>
              </a:lnSpc>
              <a:spcBef>
                <a:spcPts val="300"/>
              </a:spcBef>
            </a:pPr>
            <a:r>
              <a:rPr sz="1800" dirty="0">
                <a:solidFill>
                  <a:srgbClr val="212121"/>
                </a:solidFill>
                <a:latin typeface="Wingdings"/>
                <a:cs typeface="Wingdings"/>
              </a:rPr>
              <a:t></a:t>
            </a:r>
            <a:r>
              <a:rPr lang="en-US" sz="1800" dirty="0">
                <a:solidFill>
                  <a:srgbClr val="2121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zh-TW" altLang="en-US" b="1" spc="-10" dirty="0">
                <a:solidFill>
                  <a:srgbClr val="A58343"/>
                </a:solidFill>
                <a:latin typeface="PMingLiU"/>
              </a:rPr>
              <a:t>金樂琦亞洲家族企業與家族辦公室研究中心 </a:t>
            </a:r>
            <a:r>
              <a:rPr sz="1800" dirty="0">
                <a:solidFill>
                  <a:srgbClr val="212121"/>
                </a:solidFill>
                <a:latin typeface="Calibri"/>
                <a:cs typeface="Calibri"/>
              </a:rPr>
              <a:t>–</a:t>
            </a:r>
            <a:r>
              <a:rPr sz="1800" spc="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獲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Arial"/>
              </a:rPr>
              <a:t>金樂琦</a:t>
            </a:r>
            <a:r>
              <a:rPr kumimoji="0" lang="zh-TW" altLang="en-US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PMingLiU"/>
                <a:ea typeface="PMingLiU" panose="02020500000000000000" pitchFamily="18" charset="-120"/>
                <a:cs typeface="Arial"/>
              </a:rPr>
              <a:t>家族</a:t>
            </a:r>
            <a:r>
              <a:rPr sz="1800" dirty="0" err="1">
                <a:solidFill>
                  <a:srgbClr val="212121"/>
                </a:solidFill>
                <a:latin typeface="PMingLiU"/>
                <a:cs typeface="PMingLiU"/>
              </a:rPr>
              <a:t>慷慨捐贈</a:t>
            </a:r>
            <a:endParaRPr lang="en-US" sz="1800" dirty="0">
              <a:solidFill>
                <a:srgbClr val="212121"/>
              </a:solidFill>
              <a:latin typeface="PMingLiU"/>
              <a:cs typeface="PMingLiU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803647" y="4207764"/>
            <a:ext cx="1414780" cy="1394460"/>
          </a:xfrm>
          <a:custGeom>
            <a:avLst/>
            <a:gdLst/>
            <a:ahLst/>
            <a:cxnLst/>
            <a:rect l="l" t="t" r="r" b="b"/>
            <a:pathLst>
              <a:path w="1414779" h="1394460">
                <a:moveTo>
                  <a:pt x="707136" y="0"/>
                </a:moveTo>
                <a:lnTo>
                  <a:pt x="649140" y="2311"/>
                </a:lnTo>
                <a:lnTo>
                  <a:pt x="592435" y="9125"/>
                </a:lnTo>
                <a:lnTo>
                  <a:pt x="537203" y="20263"/>
                </a:lnTo>
                <a:lnTo>
                  <a:pt x="483627" y="35545"/>
                </a:lnTo>
                <a:lnTo>
                  <a:pt x="431887" y="54792"/>
                </a:lnTo>
                <a:lnTo>
                  <a:pt x="382167" y="77824"/>
                </a:lnTo>
                <a:lnTo>
                  <a:pt x="334648" y="104462"/>
                </a:lnTo>
                <a:lnTo>
                  <a:pt x="289511" y="134526"/>
                </a:lnTo>
                <a:lnTo>
                  <a:pt x="246940" y="167837"/>
                </a:lnTo>
                <a:lnTo>
                  <a:pt x="207116" y="204216"/>
                </a:lnTo>
                <a:lnTo>
                  <a:pt x="170221" y="243482"/>
                </a:lnTo>
                <a:lnTo>
                  <a:pt x="136437" y="285457"/>
                </a:lnTo>
                <a:lnTo>
                  <a:pt x="105945" y="329961"/>
                </a:lnTo>
                <a:lnTo>
                  <a:pt x="78929" y="376815"/>
                </a:lnTo>
                <a:lnTo>
                  <a:pt x="55570" y="425838"/>
                </a:lnTo>
                <a:lnTo>
                  <a:pt x="36050" y="476853"/>
                </a:lnTo>
                <a:lnTo>
                  <a:pt x="20551" y="529679"/>
                </a:lnTo>
                <a:lnTo>
                  <a:pt x="9255" y="584137"/>
                </a:lnTo>
                <a:lnTo>
                  <a:pt x="2344" y="640047"/>
                </a:lnTo>
                <a:lnTo>
                  <a:pt x="0" y="697230"/>
                </a:lnTo>
                <a:lnTo>
                  <a:pt x="2344" y="754412"/>
                </a:lnTo>
                <a:lnTo>
                  <a:pt x="9255" y="810322"/>
                </a:lnTo>
                <a:lnTo>
                  <a:pt x="20551" y="864780"/>
                </a:lnTo>
                <a:lnTo>
                  <a:pt x="36050" y="917606"/>
                </a:lnTo>
                <a:lnTo>
                  <a:pt x="55570" y="968621"/>
                </a:lnTo>
                <a:lnTo>
                  <a:pt x="78929" y="1017644"/>
                </a:lnTo>
                <a:lnTo>
                  <a:pt x="105945" y="1064498"/>
                </a:lnTo>
                <a:lnTo>
                  <a:pt x="136437" y="1109002"/>
                </a:lnTo>
                <a:lnTo>
                  <a:pt x="170221" y="1150977"/>
                </a:lnTo>
                <a:lnTo>
                  <a:pt x="207116" y="1190244"/>
                </a:lnTo>
                <a:lnTo>
                  <a:pt x="246940" y="1226622"/>
                </a:lnTo>
                <a:lnTo>
                  <a:pt x="289511" y="1259933"/>
                </a:lnTo>
                <a:lnTo>
                  <a:pt x="334648" y="1289997"/>
                </a:lnTo>
                <a:lnTo>
                  <a:pt x="382167" y="1316635"/>
                </a:lnTo>
                <a:lnTo>
                  <a:pt x="431887" y="1339667"/>
                </a:lnTo>
                <a:lnTo>
                  <a:pt x="483627" y="1358914"/>
                </a:lnTo>
                <a:lnTo>
                  <a:pt x="537203" y="1374196"/>
                </a:lnTo>
                <a:lnTo>
                  <a:pt x="592435" y="1385334"/>
                </a:lnTo>
                <a:lnTo>
                  <a:pt x="649140" y="1392148"/>
                </a:lnTo>
                <a:lnTo>
                  <a:pt x="707136" y="1394460"/>
                </a:lnTo>
                <a:lnTo>
                  <a:pt x="765131" y="1392148"/>
                </a:lnTo>
                <a:lnTo>
                  <a:pt x="821836" y="1385334"/>
                </a:lnTo>
                <a:lnTo>
                  <a:pt x="877068" y="1374196"/>
                </a:lnTo>
                <a:lnTo>
                  <a:pt x="930644" y="1358914"/>
                </a:lnTo>
                <a:lnTo>
                  <a:pt x="982384" y="1339667"/>
                </a:lnTo>
                <a:lnTo>
                  <a:pt x="1032104" y="1316635"/>
                </a:lnTo>
                <a:lnTo>
                  <a:pt x="1079623" y="1289997"/>
                </a:lnTo>
                <a:lnTo>
                  <a:pt x="1124760" y="1259933"/>
                </a:lnTo>
                <a:lnTo>
                  <a:pt x="1167331" y="1226622"/>
                </a:lnTo>
                <a:lnTo>
                  <a:pt x="1207155" y="1190244"/>
                </a:lnTo>
                <a:lnTo>
                  <a:pt x="1244050" y="1150977"/>
                </a:lnTo>
                <a:lnTo>
                  <a:pt x="1277834" y="1109002"/>
                </a:lnTo>
                <a:lnTo>
                  <a:pt x="1308326" y="1064498"/>
                </a:lnTo>
                <a:lnTo>
                  <a:pt x="1335342" y="1017644"/>
                </a:lnTo>
                <a:lnTo>
                  <a:pt x="1358701" y="968621"/>
                </a:lnTo>
                <a:lnTo>
                  <a:pt x="1378221" y="917606"/>
                </a:lnTo>
                <a:lnTo>
                  <a:pt x="1393720" y="864780"/>
                </a:lnTo>
                <a:lnTo>
                  <a:pt x="1405016" y="810322"/>
                </a:lnTo>
                <a:lnTo>
                  <a:pt x="1411927" y="754412"/>
                </a:lnTo>
                <a:lnTo>
                  <a:pt x="1414272" y="697230"/>
                </a:lnTo>
                <a:lnTo>
                  <a:pt x="1411927" y="640047"/>
                </a:lnTo>
                <a:lnTo>
                  <a:pt x="1405016" y="584137"/>
                </a:lnTo>
                <a:lnTo>
                  <a:pt x="1393720" y="529679"/>
                </a:lnTo>
                <a:lnTo>
                  <a:pt x="1378221" y="476853"/>
                </a:lnTo>
                <a:lnTo>
                  <a:pt x="1358701" y="425838"/>
                </a:lnTo>
                <a:lnTo>
                  <a:pt x="1335342" y="376815"/>
                </a:lnTo>
                <a:lnTo>
                  <a:pt x="1308326" y="329961"/>
                </a:lnTo>
                <a:lnTo>
                  <a:pt x="1277834" y="285457"/>
                </a:lnTo>
                <a:lnTo>
                  <a:pt x="1244050" y="243482"/>
                </a:lnTo>
                <a:lnTo>
                  <a:pt x="1207155" y="204216"/>
                </a:lnTo>
                <a:lnTo>
                  <a:pt x="1167331" y="167837"/>
                </a:lnTo>
                <a:lnTo>
                  <a:pt x="1124760" y="134526"/>
                </a:lnTo>
                <a:lnTo>
                  <a:pt x="1079623" y="104462"/>
                </a:lnTo>
                <a:lnTo>
                  <a:pt x="1032104" y="77824"/>
                </a:lnTo>
                <a:lnTo>
                  <a:pt x="982384" y="54792"/>
                </a:lnTo>
                <a:lnTo>
                  <a:pt x="930644" y="35545"/>
                </a:lnTo>
                <a:lnTo>
                  <a:pt x="877068" y="20263"/>
                </a:lnTo>
                <a:lnTo>
                  <a:pt x="821836" y="9125"/>
                </a:lnTo>
                <a:lnTo>
                  <a:pt x="765131" y="2311"/>
                </a:lnTo>
                <a:lnTo>
                  <a:pt x="70713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803647" y="4207764"/>
            <a:ext cx="1414780" cy="1394460"/>
          </a:xfrm>
          <a:custGeom>
            <a:avLst/>
            <a:gdLst/>
            <a:ahLst/>
            <a:cxnLst/>
            <a:rect l="l" t="t" r="r" b="b"/>
            <a:pathLst>
              <a:path w="1414779" h="1394460">
                <a:moveTo>
                  <a:pt x="0" y="697230"/>
                </a:moveTo>
                <a:lnTo>
                  <a:pt x="2344" y="640047"/>
                </a:lnTo>
                <a:lnTo>
                  <a:pt x="9255" y="584137"/>
                </a:lnTo>
                <a:lnTo>
                  <a:pt x="20551" y="529679"/>
                </a:lnTo>
                <a:lnTo>
                  <a:pt x="36050" y="476853"/>
                </a:lnTo>
                <a:lnTo>
                  <a:pt x="55570" y="425838"/>
                </a:lnTo>
                <a:lnTo>
                  <a:pt x="78929" y="376815"/>
                </a:lnTo>
                <a:lnTo>
                  <a:pt x="105945" y="329961"/>
                </a:lnTo>
                <a:lnTo>
                  <a:pt x="136437" y="285457"/>
                </a:lnTo>
                <a:lnTo>
                  <a:pt x="170221" y="243482"/>
                </a:lnTo>
                <a:lnTo>
                  <a:pt x="207116" y="204216"/>
                </a:lnTo>
                <a:lnTo>
                  <a:pt x="246940" y="167837"/>
                </a:lnTo>
                <a:lnTo>
                  <a:pt x="289511" y="134526"/>
                </a:lnTo>
                <a:lnTo>
                  <a:pt x="334648" y="104462"/>
                </a:lnTo>
                <a:lnTo>
                  <a:pt x="382167" y="77824"/>
                </a:lnTo>
                <a:lnTo>
                  <a:pt x="431887" y="54792"/>
                </a:lnTo>
                <a:lnTo>
                  <a:pt x="483627" y="35545"/>
                </a:lnTo>
                <a:lnTo>
                  <a:pt x="537203" y="20263"/>
                </a:lnTo>
                <a:lnTo>
                  <a:pt x="592435" y="9125"/>
                </a:lnTo>
                <a:lnTo>
                  <a:pt x="649140" y="2311"/>
                </a:lnTo>
                <a:lnTo>
                  <a:pt x="707136" y="0"/>
                </a:lnTo>
                <a:lnTo>
                  <a:pt x="765131" y="2311"/>
                </a:lnTo>
                <a:lnTo>
                  <a:pt x="821836" y="9125"/>
                </a:lnTo>
                <a:lnTo>
                  <a:pt x="877068" y="20263"/>
                </a:lnTo>
                <a:lnTo>
                  <a:pt x="930644" y="35545"/>
                </a:lnTo>
                <a:lnTo>
                  <a:pt x="982384" y="54792"/>
                </a:lnTo>
                <a:lnTo>
                  <a:pt x="1032104" y="77824"/>
                </a:lnTo>
                <a:lnTo>
                  <a:pt x="1079623" y="104462"/>
                </a:lnTo>
                <a:lnTo>
                  <a:pt x="1124760" y="134526"/>
                </a:lnTo>
                <a:lnTo>
                  <a:pt x="1167331" y="167837"/>
                </a:lnTo>
                <a:lnTo>
                  <a:pt x="1207155" y="204216"/>
                </a:lnTo>
                <a:lnTo>
                  <a:pt x="1244050" y="243482"/>
                </a:lnTo>
                <a:lnTo>
                  <a:pt x="1277834" y="285457"/>
                </a:lnTo>
                <a:lnTo>
                  <a:pt x="1308326" y="329961"/>
                </a:lnTo>
                <a:lnTo>
                  <a:pt x="1335342" y="376815"/>
                </a:lnTo>
                <a:lnTo>
                  <a:pt x="1358701" y="425838"/>
                </a:lnTo>
                <a:lnTo>
                  <a:pt x="1378221" y="476853"/>
                </a:lnTo>
                <a:lnTo>
                  <a:pt x="1393720" y="529679"/>
                </a:lnTo>
                <a:lnTo>
                  <a:pt x="1405016" y="584137"/>
                </a:lnTo>
                <a:lnTo>
                  <a:pt x="1411927" y="640047"/>
                </a:lnTo>
                <a:lnTo>
                  <a:pt x="1414272" y="697230"/>
                </a:lnTo>
                <a:lnTo>
                  <a:pt x="1411927" y="754412"/>
                </a:lnTo>
                <a:lnTo>
                  <a:pt x="1405016" y="810322"/>
                </a:lnTo>
                <a:lnTo>
                  <a:pt x="1393720" y="864780"/>
                </a:lnTo>
                <a:lnTo>
                  <a:pt x="1378221" y="917606"/>
                </a:lnTo>
                <a:lnTo>
                  <a:pt x="1358701" y="968621"/>
                </a:lnTo>
                <a:lnTo>
                  <a:pt x="1335342" y="1017644"/>
                </a:lnTo>
                <a:lnTo>
                  <a:pt x="1308326" y="1064498"/>
                </a:lnTo>
                <a:lnTo>
                  <a:pt x="1277834" y="1109002"/>
                </a:lnTo>
                <a:lnTo>
                  <a:pt x="1244050" y="1150977"/>
                </a:lnTo>
                <a:lnTo>
                  <a:pt x="1207155" y="1190244"/>
                </a:lnTo>
                <a:lnTo>
                  <a:pt x="1167331" y="1226622"/>
                </a:lnTo>
                <a:lnTo>
                  <a:pt x="1124760" y="1259933"/>
                </a:lnTo>
                <a:lnTo>
                  <a:pt x="1079623" y="1289997"/>
                </a:lnTo>
                <a:lnTo>
                  <a:pt x="1032104" y="1316635"/>
                </a:lnTo>
                <a:lnTo>
                  <a:pt x="982384" y="1339667"/>
                </a:lnTo>
                <a:lnTo>
                  <a:pt x="930644" y="1358914"/>
                </a:lnTo>
                <a:lnTo>
                  <a:pt x="877068" y="1374196"/>
                </a:lnTo>
                <a:lnTo>
                  <a:pt x="821836" y="1385334"/>
                </a:lnTo>
                <a:lnTo>
                  <a:pt x="765131" y="1392148"/>
                </a:lnTo>
                <a:lnTo>
                  <a:pt x="707136" y="1394460"/>
                </a:lnTo>
                <a:lnTo>
                  <a:pt x="649140" y="1392148"/>
                </a:lnTo>
                <a:lnTo>
                  <a:pt x="592435" y="1385334"/>
                </a:lnTo>
                <a:lnTo>
                  <a:pt x="537203" y="1374196"/>
                </a:lnTo>
                <a:lnTo>
                  <a:pt x="483627" y="1358914"/>
                </a:lnTo>
                <a:lnTo>
                  <a:pt x="431887" y="1339667"/>
                </a:lnTo>
                <a:lnTo>
                  <a:pt x="382167" y="1316635"/>
                </a:lnTo>
                <a:lnTo>
                  <a:pt x="334648" y="1289997"/>
                </a:lnTo>
                <a:lnTo>
                  <a:pt x="289511" y="1259933"/>
                </a:lnTo>
                <a:lnTo>
                  <a:pt x="246940" y="1226622"/>
                </a:lnTo>
                <a:lnTo>
                  <a:pt x="207116" y="1190244"/>
                </a:lnTo>
                <a:lnTo>
                  <a:pt x="170221" y="1150977"/>
                </a:lnTo>
                <a:lnTo>
                  <a:pt x="136437" y="1109002"/>
                </a:lnTo>
                <a:lnTo>
                  <a:pt x="105945" y="1064498"/>
                </a:lnTo>
                <a:lnTo>
                  <a:pt x="78929" y="1017644"/>
                </a:lnTo>
                <a:lnTo>
                  <a:pt x="55570" y="968621"/>
                </a:lnTo>
                <a:lnTo>
                  <a:pt x="36050" y="917606"/>
                </a:lnTo>
                <a:lnTo>
                  <a:pt x="20551" y="864780"/>
                </a:lnTo>
                <a:lnTo>
                  <a:pt x="9255" y="810322"/>
                </a:lnTo>
                <a:lnTo>
                  <a:pt x="2344" y="754412"/>
                </a:lnTo>
                <a:lnTo>
                  <a:pt x="0" y="697230"/>
                </a:lnTo>
                <a:close/>
              </a:path>
            </a:pathLst>
          </a:custGeom>
          <a:ln w="12192">
            <a:solidFill>
              <a:srgbClr val="1C2F6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043759" y="1751136"/>
            <a:ext cx="104521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4300" marR="5080" indent="-102235">
              <a:lnSpc>
                <a:spcPct val="100000"/>
              </a:lnSpc>
            </a:pP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與商界保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持</a:t>
            </a:r>
            <a:r>
              <a:rPr sz="1600" b="1" spc="-5" dirty="0">
                <a:solidFill>
                  <a:srgbClr val="1C2F67"/>
                </a:solidFill>
                <a:latin typeface="PMingLiU"/>
                <a:cs typeface="PMingLiU"/>
              </a:rPr>
              <a:t> 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緊密聯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繫</a:t>
            </a:r>
            <a:endParaRPr sz="1600">
              <a:latin typeface="PMingLiU"/>
              <a:cs typeface="PMingLiU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21</a:t>
            </a:fld>
            <a:endParaRPr spc="-10" dirty="0"/>
          </a:p>
        </p:txBody>
      </p:sp>
      <p:sp>
        <p:nvSpPr>
          <p:cNvPr id="30" name="object 30"/>
          <p:cNvSpPr txBox="1"/>
          <p:nvPr/>
        </p:nvSpPr>
        <p:spPr>
          <a:xfrm>
            <a:off x="5266799" y="3205658"/>
            <a:ext cx="1249680" cy="4692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ts val="1900"/>
              </a:lnSpc>
            </a:pP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開拓多元學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習</a:t>
            </a:r>
            <a:r>
              <a:rPr sz="1600" b="1" spc="-5" dirty="0">
                <a:solidFill>
                  <a:srgbClr val="1C2F67"/>
                </a:solidFill>
                <a:latin typeface="PMingLiU"/>
                <a:cs typeface="PMingLiU"/>
              </a:rPr>
              <a:t> 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培植未來領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導</a:t>
            </a:r>
            <a:endParaRPr sz="1600">
              <a:latin typeface="PMingLiU"/>
              <a:cs typeface="PMingLiU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5112115" y="4649763"/>
            <a:ext cx="84074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推動國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際</a:t>
            </a:r>
            <a:r>
              <a:rPr sz="1600" b="1" spc="-5" dirty="0">
                <a:solidFill>
                  <a:srgbClr val="1C2F67"/>
                </a:solidFill>
                <a:latin typeface="PMingLiU"/>
                <a:cs typeface="PMingLiU"/>
              </a:rPr>
              <a:t> </a:t>
            </a:r>
            <a:r>
              <a:rPr sz="1600" b="1" spc="-10" dirty="0">
                <a:solidFill>
                  <a:srgbClr val="1C2F67"/>
                </a:solidFill>
                <a:latin typeface="PMingLiU"/>
                <a:cs typeface="PMingLiU"/>
              </a:rPr>
              <a:t>商管研</a:t>
            </a:r>
            <a:r>
              <a:rPr sz="1600" b="1" spc="-20" dirty="0">
                <a:solidFill>
                  <a:srgbClr val="1C2F67"/>
                </a:solidFill>
                <a:latin typeface="PMingLiU"/>
                <a:cs typeface="PMingLiU"/>
              </a:rPr>
              <a:t>究</a:t>
            </a:r>
            <a:endParaRPr sz="1600">
              <a:latin typeface="PMingLiU"/>
              <a:cs typeface="PMingLiU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9DFA1E9-A9E9-F15D-E7CE-2E27C3B5CB6F}"/>
              </a:ext>
            </a:extLst>
          </p:cNvPr>
          <p:cNvSpPr/>
          <p:nvPr/>
        </p:nvSpPr>
        <p:spPr>
          <a:xfrm>
            <a:off x="-57771" y="1850228"/>
            <a:ext cx="2733964" cy="1185718"/>
          </a:xfrm>
          <a:prstGeom prst="rect">
            <a:avLst/>
          </a:prstGeom>
          <a:solidFill>
            <a:srgbClr val="AA8E2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8B6CCFB9-1DCE-AB45-C778-E8C0E325C8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4" b="3924"/>
          <a:stretch/>
        </p:blipFill>
        <p:spPr>
          <a:xfrm>
            <a:off x="769387" y="1013884"/>
            <a:ext cx="2484856" cy="1381835"/>
          </a:xfrm>
          <a:prstGeom prst="parallelogram">
            <a:avLst/>
          </a:prstGeom>
          <a:ln>
            <a:noFill/>
          </a:ln>
          <a:effectLst/>
        </p:spPr>
      </p:pic>
      <p:pic>
        <p:nvPicPr>
          <p:cNvPr id="43" name="Picture 2">
            <a:extLst>
              <a:ext uri="{FF2B5EF4-FFF2-40B4-BE49-F238E27FC236}">
                <a16:creationId xmlns:a16="http://schemas.microsoft.com/office/drawing/2014/main" id="{ADCFBBF3-FBE0-5354-CA2B-D692F2D32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7" b="8457"/>
          <a:stretch/>
        </p:blipFill>
        <p:spPr bwMode="auto">
          <a:xfrm>
            <a:off x="2637093" y="2672678"/>
            <a:ext cx="2494683" cy="1381835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E086733-EDCD-1DD7-D674-2DB8AB8843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47" b="11847"/>
          <a:stretch/>
        </p:blipFill>
        <p:spPr>
          <a:xfrm>
            <a:off x="409455" y="2488425"/>
            <a:ext cx="2486933" cy="1382989"/>
          </a:xfrm>
          <a:prstGeom prst="parallelogram">
            <a:avLst/>
          </a:prstGeom>
          <a:ln>
            <a:noFill/>
          </a:ln>
          <a:effectLst/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C991845-929F-B10B-67D6-DA2C5588F0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" b="583"/>
          <a:stretch/>
        </p:blipFill>
        <p:spPr>
          <a:xfrm>
            <a:off x="2251049" y="4175277"/>
            <a:ext cx="2527382" cy="1405483"/>
          </a:xfrm>
          <a:prstGeom prst="parallelogram">
            <a:avLst/>
          </a:prstGeom>
          <a:ln>
            <a:noFill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240384" y="1166508"/>
            <a:ext cx="573151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b="1" spc="-30" dirty="0">
                <a:solidFill>
                  <a:srgbClr val="212121"/>
                </a:solidFill>
                <a:latin typeface="PMingLiU"/>
                <a:cs typeface="PMingLiU"/>
              </a:rPr>
              <a:t>歡迎關</a:t>
            </a:r>
            <a:r>
              <a:rPr sz="4000" b="1" spc="-40" dirty="0">
                <a:solidFill>
                  <a:srgbClr val="212121"/>
                </a:solidFill>
                <a:latin typeface="PMingLiU"/>
                <a:cs typeface="PMingLiU"/>
              </a:rPr>
              <a:t>注</a:t>
            </a:r>
            <a:r>
              <a:rPr sz="4000" b="1" spc="-17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4000" b="1" spc="-30" dirty="0">
                <a:solidFill>
                  <a:srgbClr val="212121"/>
                </a:solidFill>
                <a:latin typeface="PMingLiU"/>
                <a:cs typeface="PMingLiU"/>
              </a:rPr>
              <a:t>香港科大商</a:t>
            </a:r>
            <a:r>
              <a:rPr sz="4000" b="1" spc="-40" dirty="0">
                <a:solidFill>
                  <a:srgbClr val="212121"/>
                </a:solidFill>
                <a:latin typeface="PMingLiU"/>
                <a:cs typeface="PMingLiU"/>
              </a:rPr>
              <a:t>學院</a:t>
            </a:r>
            <a:endParaRPr sz="4000" dirty="0">
              <a:latin typeface="PMingLiU"/>
              <a:cs typeface="PMingLiU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spc="-10" dirty="0"/>
              <a:t>22</a:t>
            </a:fld>
            <a:endParaRPr spc="-1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AA6D8C76-4756-5A22-AB33-DE4F231E5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62500" y="2167647"/>
            <a:ext cx="887378" cy="887378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ABB4329E-9A19-B3A9-AADB-B19621A69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021537" y="2167647"/>
            <a:ext cx="887378" cy="88737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AC4CC834-3D43-BC5C-6B2A-8E8992EA94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601199" y="2133599"/>
            <a:ext cx="921425" cy="921425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7F0298E-C3B4-4A3C-26D2-1F56174D84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849993" y="2113506"/>
            <a:ext cx="895986" cy="89598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FAB75C28-8257-DE47-FFDC-7A09BF5C93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426291" y="2152740"/>
            <a:ext cx="875166" cy="875166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C693FAE5-9C76-B301-2A5D-AD6705E17A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80531" y="2164577"/>
            <a:ext cx="895986" cy="89598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" y="1292355"/>
            <a:ext cx="1576070" cy="2624455"/>
          </a:xfrm>
          <a:custGeom>
            <a:avLst/>
            <a:gdLst/>
            <a:ahLst/>
            <a:cxnLst/>
            <a:rect l="l" t="t" r="r" b="b"/>
            <a:pathLst>
              <a:path w="1576070" h="2624454">
                <a:moveTo>
                  <a:pt x="1575816" y="0"/>
                </a:moveTo>
                <a:lnTo>
                  <a:pt x="670648" y="0"/>
                </a:lnTo>
                <a:lnTo>
                  <a:pt x="0" y="2618397"/>
                </a:lnTo>
                <a:lnTo>
                  <a:pt x="0" y="2624328"/>
                </a:lnTo>
                <a:lnTo>
                  <a:pt x="903630" y="2624328"/>
                </a:lnTo>
                <a:lnTo>
                  <a:pt x="1575816" y="0"/>
                </a:lnTo>
                <a:close/>
              </a:path>
            </a:pathLst>
          </a:custGeom>
          <a:solidFill>
            <a:srgbClr val="AA8E2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611611" y="3302508"/>
            <a:ext cx="1577340" cy="2624455"/>
          </a:xfrm>
          <a:custGeom>
            <a:avLst/>
            <a:gdLst/>
            <a:ahLst/>
            <a:cxnLst/>
            <a:rect l="l" t="t" r="r" b="b"/>
            <a:pathLst>
              <a:path w="1577340" h="2624454">
                <a:moveTo>
                  <a:pt x="1577340" y="0"/>
                </a:moveTo>
                <a:lnTo>
                  <a:pt x="672185" y="0"/>
                </a:lnTo>
                <a:lnTo>
                  <a:pt x="0" y="2624328"/>
                </a:lnTo>
                <a:lnTo>
                  <a:pt x="905154" y="2624328"/>
                </a:lnTo>
                <a:lnTo>
                  <a:pt x="1577340" y="0"/>
                </a:lnTo>
                <a:close/>
              </a:path>
            </a:pathLst>
          </a:custGeom>
          <a:solidFill>
            <a:srgbClr val="0432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024372" y="3631692"/>
            <a:ext cx="5378195" cy="19004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4444" y="3643884"/>
            <a:ext cx="5021580" cy="1900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024372" y="1691640"/>
            <a:ext cx="5378195" cy="19004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4444" y="1687067"/>
            <a:ext cx="5021580" cy="19004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61825" y="2061002"/>
            <a:ext cx="3587115" cy="10130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全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球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頂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尖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水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平</a:t>
            </a:r>
            <a:endParaRPr sz="2000" dirty="0">
              <a:latin typeface="PMingLiU"/>
              <a:cs typeface="PMingLiU"/>
            </a:endParaRPr>
          </a:p>
          <a:p>
            <a:pPr marL="12700" marR="5080">
              <a:lnSpc>
                <a:spcPct val="100499"/>
              </a:lnSpc>
              <a:spcBef>
                <a:spcPts val="670"/>
              </a:spcBef>
            </a:pP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我們追求卓越，致力提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供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世界級 的優質研究和教育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108085" y="2061256"/>
            <a:ext cx="3884295" cy="3321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indent="9525">
              <a:lnSpc>
                <a:spcPct val="100000"/>
              </a:lnSpc>
            </a:pP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奮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進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創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新</a:t>
            </a:r>
            <a:endParaRPr sz="2000" dirty="0">
              <a:latin typeface="PMingLiU"/>
              <a:cs typeface="PMingLiU"/>
            </a:endParaRPr>
          </a:p>
          <a:p>
            <a:pPr marL="12700" marR="52069">
              <a:lnSpc>
                <a:spcPct val="100000"/>
              </a:lnSpc>
              <a:spcBef>
                <a:spcPts val="685"/>
              </a:spcBef>
            </a:pP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我們勇於創新，以創業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家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的精神 追求豐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碩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成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果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，鼓勵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學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習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和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發展， 展現奮進創新的精神</a:t>
            </a:r>
            <a:endParaRPr sz="2000" dirty="0">
              <a:latin typeface="PMingLiU"/>
              <a:cs typeface="PMingLiU"/>
            </a:endParaRPr>
          </a:p>
          <a:p>
            <a:pPr>
              <a:lnSpc>
                <a:spcPct val="100000"/>
              </a:lnSpc>
            </a:pPr>
            <a:endParaRPr sz="20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2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56515">
              <a:lnSpc>
                <a:spcPct val="100000"/>
              </a:lnSpc>
            </a:pP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貢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獻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所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長</a:t>
            </a:r>
            <a:endParaRPr sz="2000" dirty="0">
              <a:latin typeface="PMingLiU"/>
              <a:cs typeface="PMingLiU"/>
            </a:endParaRPr>
          </a:p>
          <a:p>
            <a:pPr marL="56515" marR="5080">
              <a:lnSpc>
                <a:spcPct val="100000"/>
              </a:lnSpc>
              <a:spcBef>
                <a:spcPts val="1150"/>
              </a:spcBef>
            </a:pP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我們的教研人員、學生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和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校友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努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力 為商界發展和社會進步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帶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來正面 影響，貢獻本地以至全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球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社群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09164" y="3956832"/>
            <a:ext cx="3332479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人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文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關</a:t>
            </a:r>
            <a:r>
              <a:rPr lang="en-US" sz="2000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000" dirty="0">
                <a:solidFill>
                  <a:srgbClr val="AA8E2D"/>
                </a:solidFill>
                <a:latin typeface="PMingLiU"/>
                <a:cs typeface="PMingLiU"/>
              </a:rPr>
              <a:t>懷</a:t>
            </a:r>
            <a:endParaRPr sz="2000" dirty="0">
              <a:latin typeface="PMingLiU"/>
              <a:cs typeface="PMingLiU"/>
            </a:endParaRPr>
          </a:p>
          <a:p>
            <a:pPr marL="12700" marR="5080">
              <a:lnSpc>
                <a:spcPct val="100000"/>
              </a:lnSpc>
              <a:spcBef>
                <a:spcPts val="1150"/>
              </a:spcBef>
            </a:pP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我們熱衷社會事務，關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懷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我們 所服務的地區和世界各</a:t>
            </a:r>
            <a:r>
              <a:rPr sz="2000" spc="-15" dirty="0">
                <a:solidFill>
                  <a:srgbClr val="212121"/>
                </a:solidFill>
                <a:latin typeface="PMingLiU"/>
                <a:cs typeface="PMingLiU"/>
              </a:rPr>
              <a:t>地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的 社群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97861" y="456616"/>
            <a:ext cx="7200265" cy="8053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 err="1">
                <a:solidFill>
                  <a:srgbClr val="043266"/>
                </a:solidFill>
                <a:latin typeface="PMingLiU"/>
                <a:cs typeface="PMingLiU"/>
              </a:rPr>
              <a:t>科大商學院堅守四項</a:t>
            </a:r>
            <a:r>
              <a:rPr sz="2400" b="1" spc="-15" dirty="0" err="1">
                <a:solidFill>
                  <a:srgbClr val="043266"/>
                </a:solidFill>
                <a:latin typeface="PMingLiU"/>
                <a:cs typeface="PMingLiU"/>
              </a:rPr>
              <a:t>核心價值</a:t>
            </a:r>
            <a:r>
              <a:rPr lang="en-US" sz="2400" b="1" spc="-1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lang="en-US" altLang="zh-TW" sz="2400" dirty="0">
                <a:solidFill>
                  <a:srgbClr val="043266"/>
                </a:solidFill>
                <a:latin typeface="+mj-ea"/>
                <a:cs typeface="Calibri" panose="020F0502020204030204" pitchFamily="34" charset="0"/>
              </a:rPr>
              <a:t>—</a:t>
            </a:r>
            <a:endParaRPr sz="24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415"/>
              </a:spcBef>
            </a:pPr>
            <a:r>
              <a:rPr sz="2200" b="1" i="1" spc="-120" dirty="0">
                <a:solidFill>
                  <a:srgbClr val="AA8E2D"/>
                </a:solidFill>
                <a:latin typeface="PMingLiU"/>
                <a:cs typeface="PMingLiU"/>
              </a:rPr>
              <a:t>藉此鞏</a:t>
            </a:r>
            <a:r>
              <a:rPr sz="2200" b="1" i="1" spc="-130" dirty="0">
                <a:solidFill>
                  <a:srgbClr val="AA8E2D"/>
                </a:solidFill>
                <a:latin typeface="PMingLiU"/>
                <a:cs typeface="PMingLiU"/>
              </a:rPr>
              <a:t>固本院作為一所位處亞洲的世界級學府之地位</a:t>
            </a:r>
            <a:r>
              <a:rPr sz="2500" b="1" i="1" spc="-65" dirty="0">
                <a:solidFill>
                  <a:srgbClr val="AA8E2D"/>
                </a:solidFill>
                <a:latin typeface="PMingLiU"/>
                <a:cs typeface="PMingLiU"/>
              </a:rPr>
              <a:t> </a:t>
            </a:r>
            <a:r>
              <a:rPr sz="2400" dirty="0">
                <a:solidFill>
                  <a:srgbClr val="212121"/>
                </a:solidFill>
                <a:latin typeface="Arial"/>
                <a:cs typeface="Arial"/>
              </a:rPr>
              <a:t>: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69036" y="2193035"/>
            <a:ext cx="714755" cy="71323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249923" y="2307335"/>
            <a:ext cx="713231" cy="7132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15455" y="4111751"/>
            <a:ext cx="713231" cy="7132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22375" y="4027931"/>
            <a:ext cx="708660" cy="70866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3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57360" y="7620"/>
            <a:ext cx="2834640" cy="6022975"/>
          </a:xfrm>
          <a:custGeom>
            <a:avLst/>
            <a:gdLst/>
            <a:ahLst/>
            <a:cxnLst/>
            <a:rect l="l" t="t" r="r" b="b"/>
            <a:pathLst>
              <a:path w="2834640" h="6022975">
                <a:moveTo>
                  <a:pt x="0" y="6022848"/>
                </a:moveTo>
                <a:lnTo>
                  <a:pt x="2834640" y="6022848"/>
                </a:lnTo>
                <a:lnTo>
                  <a:pt x="2834640" y="0"/>
                </a:lnTo>
                <a:lnTo>
                  <a:pt x="0" y="0"/>
                </a:lnTo>
                <a:lnTo>
                  <a:pt x="0" y="6022848"/>
                </a:lnTo>
                <a:close/>
              </a:path>
            </a:pathLst>
          </a:custGeom>
          <a:solidFill>
            <a:srgbClr val="1C2F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9744" y="1204096"/>
            <a:ext cx="4109856" cy="86921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2000" dirty="0" err="1">
                <a:solidFill>
                  <a:srgbClr val="043266"/>
                </a:solidFill>
                <a:latin typeface="PMingLiU"/>
                <a:cs typeface="PMingLiU"/>
              </a:rPr>
              <a:t>這些獎項印證我們在研</a:t>
            </a:r>
            <a:r>
              <a:rPr sz="2000" spc="-15" dirty="0" err="1">
                <a:solidFill>
                  <a:srgbClr val="043266"/>
                </a:solidFill>
                <a:latin typeface="PMingLiU"/>
                <a:cs typeface="PMingLiU"/>
              </a:rPr>
              <a:t>究</a:t>
            </a:r>
            <a:r>
              <a:rPr sz="2000" dirty="0" err="1">
                <a:solidFill>
                  <a:srgbClr val="043266"/>
                </a:solidFill>
                <a:latin typeface="PMingLiU"/>
                <a:cs typeface="PMingLiU"/>
              </a:rPr>
              <a:t>和教</a:t>
            </a:r>
            <a:r>
              <a:rPr sz="2000" spc="-15" dirty="0" err="1">
                <a:solidFill>
                  <a:srgbClr val="043266"/>
                </a:solidFill>
                <a:latin typeface="PMingLiU"/>
                <a:cs typeface="PMingLiU"/>
              </a:rPr>
              <a:t>學</a:t>
            </a:r>
            <a:r>
              <a:rPr lang="zh-TW" altLang="en-US" sz="2000" spc="-15" dirty="0">
                <a:solidFill>
                  <a:srgbClr val="043266"/>
                </a:solidFill>
                <a:latin typeface="PMingLiU"/>
                <a:cs typeface="PMingLiU"/>
              </a:rPr>
              <a:t>方面的質素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105655" y="0"/>
            <a:ext cx="7155180" cy="60229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115">
              <a:lnSpc>
                <a:spcPct val="100000"/>
              </a:lnSpc>
            </a:pPr>
            <a:r>
              <a:rPr sz="2000" dirty="0">
                <a:solidFill>
                  <a:srgbClr val="043266"/>
                </a:solidFill>
                <a:latin typeface="PMingLiU"/>
                <a:cs typeface="PMingLiU"/>
              </a:rPr>
              <a:t>面</a:t>
            </a:r>
            <a:endParaRPr sz="2000">
              <a:latin typeface="PMingLiU"/>
              <a:cs typeface="PMingLiU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458211" y="3011423"/>
            <a:ext cx="1757171" cy="6187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4172" y="3755136"/>
            <a:ext cx="1798319" cy="571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1551" y="4264152"/>
            <a:ext cx="1296923" cy="8671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004891" y="7620"/>
            <a:ext cx="7155179" cy="602284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8395931" y="228600"/>
            <a:ext cx="109537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AA8E2D"/>
                </a:solidFill>
                <a:latin typeface="Microsoft JhengHei"/>
                <a:cs typeface="Microsoft JhengHei"/>
              </a:rPr>
              <a:t>香港科技大學</a:t>
            </a:r>
            <a:endParaRPr sz="1400" dirty="0">
              <a:latin typeface="Microsoft JhengHei"/>
              <a:cs typeface="Microsoft JhengHe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8395931" y="432435"/>
            <a:ext cx="770890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AA8E2D"/>
                </a:solidFill>
                <a:latin typeface="Microsoft JhengHei"/>
                <a:cs typeface="Microsoft JhengHei"/>
              </a:rPr>
              <a:t>全球</a:t>
            </a:r>
            <a:r>
              <a:rPr sz="1400" b="1" spc="-50" dirty="0">
                <a:solidFill>
                  <a:srgbClr val="AA8E2D"/>
                </a:solidFill>
                <a:latin typeface="Microsoft JhengHei"/>
                <a:cs typeface="Microsoft JhengHei"/>
              </a:rPr>
              <a:t> </a:t>
            </a:r>
            <a:r>
              <a:rPr sz="1400" b="1" spc="-5" dirty="0">
                <a:solidFill>
                  <a:srgbClr val="AA8E2D"/>
                </a:solidFill>
                <a:latin typeface="Calibri"/>
                <a:cs typeface="Calibri"/>
              </a:rPr>
              <a:t>N</a:t>
            </a:r>
            <a:r>
              <a:rPr sz="1400" b="1" dirty="0">
                <a:solidFill>
                  <a:srgbClr val="AA8E2D"/>
                </a:solidFill>
                <a:latin typeface="Calibri"/>
                <a:cs typeface="Calibri"/>
              </a:rPr>
              <a:t>o</a:t>
            </a:r>
            <a:r>
              <a:rPr sz="1400" b="1" spc="-5" dirty="0">
                <a:solidFill>
                  <a:srgbClr val="AA8E2D"/>
                </a:solidFill>
                <a:latin typeface="Calibri"/>
                <a:cs typeface="Calibri"/>
              </a:rPr>
              <a:t>.1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95931" y="608378"/>
            <a:ext cx="3933053" cy="51911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Microsoft JhengHei"/>
                <a:cs typeface="Microsoft JhengHei"/>
              </a:rPr>
              <a:t>《</a:t>
            </a:r>
            <a:r>
              <a:rPr sz="1200" dirty="0" err="1">
                <a:solidFill>
                  <a:srgbClr val="FFFFFF"/>
                </a:solidFill>
                <a:latin typeface="Microsoft JhengHei"/>
                <a:cs typeface="Microsoft JhengHei"/>
              </a:rPr>
              <a:t>泰晤士高等教育》全球年輕大學排名</a:t>
            </a:r>
            <a:r>
              <a:rPr lang="en-US" sz="1200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2018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2020)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 marR="1945005">
              <a:lnSpc>
                <a:spcPct val="100000"/>
              </a:lnSpc>
            </a:pPr>
            <a:r>
              <a:rPr sz="1400" b="1" dirty="0" err="1">
                <a:solidFill>
                  <a:srgbClr val="AA8E2D"/>
                </a:solidFill>
                <a:latin typeface="Microsoft JhengHei"/>
                <a:cs typeface="Microsoft JhengHei"/>
              </a:rPr>
              <a:t>商學院研究實力</a:t>
            </a:r>
            <a:r>
              <a:rPr sz="1400" b="1" dirty="0">
                <a:solidFill>
                  <a:srgbClr val="AA8E2D"/>
                </a:solidFill>
                <a:latin typeface="Microsoft JhengHei"/>
                <a:cs typeface="Microsoft JhengHei"/>
              </a:rPr>
              <a:t> </a:t>
            </a:r>
            <a:endParaRPr lang="en-US" sz="1400" b="1" dirty="0">
              <a:solidFill>
                <a:srgbClr val="AA8E2D"/>
              </a:solidFill>
              <a:latin typeface="Microsoft JhengHei"/>
              <a:cs typeface="Microsoft JhengHei"/>
            </a:endParaRPr>
          </a:p>
          <a:p>
            <a:pPr marL="12700" marR="1945005">
              <a:lnSpc>
                <a:spcPct val="100000"/>
              </a:lnSpc>
            </a:pPr>
            <a:r>
              <a:rPr sz="1400" b="1" dirty="0" err="1">
                <a:solidFill>
                  <a:srgbClr val="AA8E2D"/>
                </a:solidFill>
                <a:latin typeface="Microsoft JhengHei"/>
                <a:cs typeface="Microsoft JhengHei"/>
              </a:rPr>
              <a:t>亞太區</a:t>
            </a:r>
            <a:r>
              <a:rPr sz="1400" b="1" spc="-50" dirty="0">
                <a:solidFill>
                  <a:srgbClr val="AA8E2D"/>
                </a:solidFill>
                <a:latin typeface="Microsoft JhengHei"/>
                <a:cs typeface="Microsoft JhengHei"/>
              </a:rPr>
              <a:t> </a:t>
            </a:r>
            <a:r>
              <a:rPr sz="1400" b="1" spc="-5" dirty="0">
                <a:solidFill>
                  <a:srgbClr val="AA8E2D"/>
                </a:solidFill>
                <a:latin typeface="Calibri"/>
                <a:cs typeface="Calibri"/>
              </a:rPr>
              <a:t>N</a:t>
            </a:r>
            <a:r>
              <a:rPr sz="1400" b="1" dirty="0">
                <a:solidFill>
                  <a:srgbClr val="AA8E2D"/>
                </a:solidFill>
                <a:latin typeface="Calibri"/>
                <a:cs typeface="Calibri"/>
              </a:rPr>
              <a:t>o.</a:t>
            </a:r>
            <a:r>
              <a:rPr sz="1400" b="1" spc="-10" dirty="0">
                <a:solidFill>
                  <a:srgbClr val="AA8E2D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AA8E2D"/>
                </a:solidFill>
                <a:latin typeface="Calibri"/>
                <a:cs typeface="Calibri"/>
              </a:rPr>
              <a:t>1</a:t>
            </a:r>
            <a:endParaRPr sz="1400" dirty="0">
              <a:latin typeface="Calibri"/>
              <a:cs typeface="Calibri"/>
            </a:endParaRPr>
          </a:p>
          <a:p>
            <a:pPr marL="12700" marR="59309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Microsoft JhengHei"/>
                <a:cs typeface="Microsoft JhengHei"/>
              </a:rPr>
              <a:t>美國德克薩斯</a:t>
            </a:r>
            <a:r>
              <a:rPr sz="1200" spc="-25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200" dirty="0">
                <a:solidFill>
                  <a:srgbClr val="FFFFFF"/>
                </a:solidFill>
                <a:latin typeface="Microsoft JhengHei"/>
                <a:cs typeface="Microsoft JhengHei"/>
              </a:rPr>
              <a:t>達拉斯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) </a:t>
            </a:r>
            <a:r>
              <a:rPr sz="1200" dirty="0" err="1">
                <a:solidFill>
                  <a:srgbClr val="FFFFFF"/>
                </a:solidFill>
                <a:latin typeface="Microsoft JhengHei"/>
                <a:cs typeface="Microsoft JhengHei"/>
              </a:rPr>
              <a:t>大學全球商學院</a:t>
            </a:r>
            <a:r>
              <a:rPr sz="1200" dirty="0">
                <a:solidFill>
                  <a:srgbClr val="FFFFFF"/>
                </a:solidFill>
                <a:latin typeface="Microsoft JhengHei"/>
                <a:cs typeface="Microsoft JhengHei"/>
              </a:rPr>
              <a:t> </a:t>
            </a:r>
            <a:br>
              <a:rPr lang="en-US" sz="1200" dirty="0">
                <a:solidFill>
                  <a:srgbClr val="FFFFFF"/>
                </a:solidFill>
                <a:latin typeface="Microsoft JhengHei"/>
                <a:cs typeface="Microsoft JhengHei"/>
              </a:rPr>
            </a:br>
            <a:r>
              <a:rPr sz="1200" dirty="0" err="1">
                <a:solidFill>
                  <a:srgbClr val="FFFFFF"/>
                </a:solidFill>
                <a:latin typeface="Microsoft JhengHei"/>
                <a:cs typeface="Microsoft JhengHei"/>
              </a:rPr>
              <a:t>科研排名百強榜</a:t>
            </a:r>
            <a:r>
              <a:rPr lang="en-US" sz="1200" dirty="0">
                <a:solidFill>
                  <a:srgbClr val="FFFFFF"/>
                </a:solidFill>
                <a:latin typeface="Microsoft JhengHei"/>
                <a:cs typeface="Microsoft JhengHei"/>
              </a:rPr>
              <a:t> 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2005</a:t>
            </a:r>
            <a:r>
              <a:rPr lang="en-US" sz="1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 marR="5080"/>
            <a:r>
              <a:rPr sz="1400" b="1" dirty="0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凱洛格—</a:t>
            </a:r>
            <a:r>
              <a:rPr sz="1400" b="1" dirty="0" err="1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科大行政人員工商管理碩士課程</a:t>
            </a:r>
            <a:r>
              <a:rPr sz="1400" b="1" dirty="0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</a:t>
            </a:r>
            <a:endParaRPr lang="en-US" sz="1400" b="1" dirty="0">
              <a:solidFill>
                <a:srgbClr val="AA8E2D"/>
              </a:solidFill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  <a:p>
            <a:pPr marL="12700" marR="5080"/>
            <a:r>
              <a:rPr lang="zh-TW" altLang="en-US" sz="1400" b="1" dirty="0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en-US" altLang="zh-TW" sz="1400" b="1" dirty="0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12</a:t>
            </a:r>
            <a:r>
              <a:rPr lang="zh-TW" altLang="en-US" sz="1400" b="1" dirty="0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度全球 </a:t>
            </a:r>
            <a:r>
              <a:rPr lang="en-US" sz="1400" b="1" dirty="0">
                <a:solidFill>
                  <a:srgbClr val="AA8E2D"/>
                </a:solidFill>
                <a:ea typeface="Microsoft JhengHei" panose="020B0604030504040204" pitchFamily="34" charset="-120"/>
              </a:rPr>
              <a:t>No. 1 </a:t>
            </a:r>
          </a:p>
          <a:p>
            <a:pPr marL="12700" marR="5080"/>
            <a:r>
              <a:rPr sz="1200" dirty="0">
                <a:solidFill>
                  <a:srgbClr val="FFFFFF"/>
                </a:solidFill>
                <a:latin typeface="Microsoft JhengHei"/>
                <a:cs typeface="Microsoft JhengHei"/>
              </a:rPr>
              <a:t>《金融時報》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2007,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2009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2013,</a:t>
            </a:r>
            <a:r>
              <a:rPr sz="12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2016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2018, 2020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, 2022- </a:t>
            </a:r>
            <a:b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</a:b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2023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 marR="1588135">
              <a:lnSpc>
                <a:spcPct val="100000"/>
              </a:lnSpc>
            </a:pPr>
            <a:r>
              <a:rPr sz="1400" b="1" dirty="0" err="1">
                <a:solidFill>
                  <a:srgbClr val="AA8E2D"/>
                </a:solidFill>
                <a:latin typeface="Microsoft JhengHei"/>
                <a:cs typeface="Microsoft JhengHei"/>
              </a:rPr>
              <a:t>金融學理學碩士課程</a:t>
            </a:r>
            <a:r>
              <a:rPr sz="1400" b="1" dirty="0">
                <a:solidFill>
                  <a:srgbClr val="AA8E2D"/>
                </a:solidFill>
                <a:latin typeface="Microsoft JhengHei"/>
                <a:cs typeface="Microsoft JhengHei"/>
              </a:rPr>
              <a:t> </a:t>
            </a:r>
            <a:endParaRPr lang="en-US" sz="1400" b="1" dirty="0">
              <a:solidFill>
                <a:srgbClr val="AA8E2D"/>
              </a:solidFill>
              <a:latin typeface="Microsoft JhengHei"/>
              <a:cs typeface="Microsoft JhengHei"/>
            </a:endParaRPr>
          </a:p>
          <a:p>
            <a:pPr marL="12700" marR="1588135">
              <a:lnSpc>
                <a:spcPct val="100000"/>
              </a:lnSpc>
            </a:pPr>
            <a:r>
              <a:rPr sz="1400" b="1" dirty="0" err="1">
                <a:solidFill>
                  <a:srgbClr val="AA8E2D"/>
                </a:solidFill>
                <a:latin typeface="Microsoft JhengHei"/>
                <a:cs typeface="Microsoft JhengHei"/>
              </a:rPr>
              <a:t>亞太區</a:t>
            </a:r>
            <a:r>
              <a:rPr sz="1400" b="1" spc="-50" dirty="0">
                <a:solidFill>
                  <a:srgbClr val="AA8E2D"/>
                </a:solidFill>
                <a:latin typeface="Microsoft JhengHei"/>
                <a:cs typeface="Microsoft JhengHei"/>
              </a:rPr>
              <a:t> </a:t>
            </a:r>
            <a:r>
              <a:rPr sz="1400" b="1" spc="-5" dirty="0">
                <a:solidFill>
                  <a:srgbClr val="AA8E2D"/>
                </a:solidFill>
                <a:latin typeface="Calibri"/>
                <a:cs typeface="Calibri"/>
              </a:rPr>
              <a:t>N</a:t>
            </a:r>
            <a:r>
              <a:rPr sz="1400" b="1" dirty="0">
                <a:solidFill>
                  <a:srgbClr val="AA8E2D"/>
                </a:solidFill>
                <a:latin typeface="Calibri"/>
                <a:cs typeface="Calibri"/>
              </a:rPr>
              <a:t>o.</a:t>
            </a:r>
            <a:r>
              <a:rPr sz="1400" b="1" spc="-10" dirty="0">
                <a:solidFill>
                  <a:srgbClr val="AA8E2D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AA8E2D"/>
                </a:solidFill>
                <a:latin typeface="Calibri"/>
                <a:cs typeface="Calibri"/>
              </a:rPr>
              <a:t>1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Q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lang="en-US" sz="1200" dirty="0">
                <a:latin typeface="Microsoft JhengHei"/>
                <a:cs typeface="Calibri"/>
              </a:rPr>
              <a:t> </a:t>
            </a:r>
            <a:r>
              <a:rPr sz="1200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18</a:t>
            </a:r>
            <a:r>
              <a:rPr sz="1200" dirty="0">
                <a:solidFill>
                  <a:srgbClr val="FFFFFF"/>
                </a:solidFill>
                <a:latin typeface="Calibri"/>
                <a:cs typeface="Calibri"/>
              </a:rPr>
              <a:t>-</a:t>
            </a:r>
            <a:r>
              <a:rPr sz="1200" spc="-10" dirty="0">
                <a:solidFill>
                  <a:srgbClr val="FFFFFF"/>
                </a:solidFill>
                <a:latin typeface="Calibri"/>
                <a:cs typeface="Calibri"/>
              </a:rPr>
              <a:t>2022)</a:t>
            </a:r>
            <a:endParaRPr lang="en-US" sz="1200" spc="-10" dirty="0">
              <a:solidFill>
                <a:srgbClr val="FFFFFF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sz="1200" dirty="0">
              <a:latin typeface="Calibri"/>
              <a:cs typeface="Calibri"/>
            </a:endParaRPr>
          </a:p>
          <a:p>
            <a:pPr marL="12700" marR="1588135">
              <a:defRPr/>
            </a:pPr>
            <a:r>
              <a:rPr kumimoji="0" lang="zh-TW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A8E2D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"/>
              </a:rPr>
              <a:t>環球運營管理理學碩士課程</a:t>
            </a:r>
            <a:endParaRPr kumimoji="0" lang="en-US" altLang="zh-TW" sz="1400" b="1" i="0" u="none" strike="noStrike" kern="1200" cap="none" spc="0" normalizeH="0" baseline="0" noProof="0" dirty="0">
              <a:ln>
                <a:noFill/>
              </a:ln>
              <a:solidFill>
                <a:srgbClr val="AA8E2D"/>
              </a:solidFill>
              <a:effectLst/>
              <a:uLnTx/>
              <a:uFillTx/>
              <a:latin typeface="Microsoft JhengHei UI" panose="020B0604030504040204" pitchFamily="34" charset="-120"/>
              <a:ea typeface="Microsoft JhengHei UI" panose="020B0604030504040204" pitchFamily="34" charset="-120"/>
              <a:cs typeface="Microsoft JhengHei"/>
            </a:endParaRPr>
          </a:p>
          <a:p>
            <a:pPr marL="12700" marR="1588135"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AA8E2D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"/>
              </a:rPr>
              <a:t>亞太區</a:t>
            </a:r>
            <a:r>
              <a:rPr kumimoji="0" lang="zh-CN" altLang="en-US" sz="1400" b="1" i="0" u="none" strike="noStrike" kern="1200" cap="none" spc="-50" normalizeH="0" baseline="0" noProof="0" dirty="0">
                <a:ln>
                  <a:noFill/>
                </a:ln>
                <a:solidFill>
                  <a:srgbClr val="AA8E2D"/>
                </a:solidFill>
                <a:effectLst/>
                <a:uLnTx/>
                <a:uFillTx/>
                <a:latin typeface="Microsoft JhengHei UI" panose="020B0604030504040204" pitchFamily="34" charset="-120"/>
                <a:ea typeface="Microsoft JhengHei UI" panose="020B0604030504040204" pitchFamily="34" charset="-120"/>
                <a:cs typeface="Microsoft JhengHei"/>
              </a:rPr>
              <a:t> </a:t>
            </a:r>
            <a:r>
              <a:rPr kumimoji="0" lang="en-HK" sz="1400" b="1" i="0" u="none" strike="noStrike" kern="1200" cap="none" spc="-5" normalizeH="0" baseline="0" noProof="0" dirty="0">
                <a:ln>
                  <a:noFill/>
                </a:ln>
                <a:solidFill>
                  <a:srgbClr val="AA8E2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N</a:t>
            </a:r>
            <a:r>
              <a:rPr kumimoji="0" lang="en-HK" sz="1400" b="1" i="0" u="none" strike="noStrike" kern="1200" cap="none" spc="0" normalizeH="0" baseline="0" noProof="0" dirty="0">
                <a:ln>
                  <a:noFill/>
                </a:ln>
                <a:solidFill>
                  <a:srgbClr val="AA8E2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o.</a:t>
            </a:r>
            <a:r>
              <a:rPr kumimoji="0" lang="en-HK" sz="1400" b="1" i="0" u="none" strike="noStrike" kern="1200" cap="none" spc="-10" normalizeH="0" baseline="0" noProof="0" dirty="0">
                <a:ln>
                  <a:noFill/>
                </a:ln>
                <a:solidFill>
                  <a:srgbClr val="AA8E2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lang="en-HK" sz="1400" b="1" i="0" u="none" strike="noStrike" kern="1200" cap="none" spc="0" normalizeH="0" baseline="0" noProof="0" dirty="0">
                <a:ln>
                  <a:noFill/>
                </a:ln>
                <a:solidFill>
                  <a:srgbClr val="AA8E2D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1</a:t>
            </a:r>
            <a:endParaRPr kumimoji="0" lang="en-HK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HK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Q</a:t>
            </a:r>
            <a:r>
              <a:rPr kumimoji="0" lang="en-H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</a:t>
            </a:r>
            <a:r>
              <a:rPr kumimoji="0" lang="en-HK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JhengHei"/>
                <a:ea typeface="+mn-ea"/>
                <a:cs typeface="Calibri"/>
              </a:rPr>
              <a:t> </a:t>
            </a:r>
            <a:r>
              <a:rPr kumimoji="0" lang="en-HK" sz="12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(</a:t>
            </a:r>
            <a:r>
              <a:rPr kumimoji="0" lang="en-HK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2021</a:t>
            </a:r>
            <a:r>
              <a:rPr kumimoji="0" lang="en-HK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-</a:t>
            </a:r>
            <a:r>
              <a:rPr kumimoji="0" lang="en-HK" sz="12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2023)</a:t>
            </a:r>
            <a:endParaRPr kumimoji="0" lang="en-H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  <a:p>
            <a:pPr>
              <a:lnSpc>
                <a:spcPct val="100000"/>
              </a:lnSpc>
              <a:spcBef>
                <a:spcPts val="52"/>
              </a:spcBef>
            </a:pPr>
            <a:endParaRPr sz="1200" dirty="0">
              <a:latin typeface="Times New Roman"/>
              <a:cs typeface="Times New Roman"/>
            </a:endParaRPr>
          </a:p>
          <a:p>
            <a:pPr marL="12700" marR="1766570">
              <a:lnSpc>
                <a:spcPct val="100000"/>
              </a:lnSpc>
            </a:pPr>
            <a:r>
              <a:rPr sz="1400" b="1" dirty="0" err="1">
                <a:solidFill>
                  <a:srgbClr val="AA8E2D"/>
                </a:solidFill>
                <a:latin typeface="Microsoft JhengHei"/>
                <a:cs typeface="Microsoft JhengHei"/>
              </a:rPr>
              <a:t>工商管理碩士課程</a:t>
            </a:r>
            <a:r>
              <a:rPr sz="1400" b="1" dirty="0">
                <a:solidFill>
                  <a:srgbClr val="AA8E2D"/>
                </a:solidFill>
                <a:latin typeface="Microsoft JhengHei"/>
                <a:cs typeface="Microsoft JhengHei"/>
              </a:rPr>
              <a:t> </a:t>
            </a:r>
            <a:endParaRPr lang="en-US" sz="1400" b="1" dirty="0">
              <a:solidFill>
                <a:srgbClr val="AA8E2D"/>
              </a:solidFill>
              <a:latin typeface="Microsoft JhengHei"/>
              <a:cs typeface="Microsoft JhengHei"/>
            </a:endParaRPr>
          </a:p>
          <a:p>
            <a:pPr marL="12700" marR="1588135">
              <a:defRPr/>
            </a:pPr>
            <a:r>
              <a:rPr lang="zh-CN" altLang="en-US" sz="1400" b="1" spc="-5" dirty="0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亞太區 </a:t>
            </a:r>
            <a:r>
              <a:rPr lang="en-HK" sz="1400" b="1" spc="-5" dirty="0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  <a:cs typeface="Calibri"/>
              </a:rPr>
              <a:t>No. 1</a:t>
            </a: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altLang="zh-TW" sz="12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《</a:t>
            </a:r>
            <a:r>
              <a:rPr lang="zh-TW" altLang="en-US" sz="12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彭博商業周刊</a:t>
            </a:r>
            <a:r>
              <a:rPr lang="en-US" altLang="zh-CN" sz="1200" dirty="0">
                <a:solidFill>
                  <a:srgbClr val="FFFFFF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》</a:t>
            </a:r>
            <a:r>
              <a:rPr lang="en-US" sz="1200" spc="-5" dirty="0">
                <a:solidFill>
                  <a:srgbClr val="FFFFFF"/>
                </a:solidFill>
                <a:latin typeface="Calibri"/>
                <a:cs typeface="Calibri"/>
              </a:rPr>
              <a:t>(</a:t>
            </a:r>
            <a:r>
              <a:rPr lang="en-US" sz="1200" spc="-10" dirty="0">
                <a:solidFill>
                  <a:srgbClr val="FFFFFF"/>
                </a:solidFill>
                <a:latin typeface="Calibri"/>
                <a:cs typeface="Calibri"/>
              </a:rPr>
              <a:t>2023-2024, 2024-2025)</a:t>
            </a:r>
            <a:endParaRPr lang="zh-CN" altLang="en-US" sz="1200" spc="-10" dirty="0">
              <a:solidFill>
                <a:srgbClr val="FFFFFF"/>
              </a:solidFill>
              <a:latin typeface="Microsoft JhengHei" panose="020B0604030504040204" pitchFamily="34" charset="-120"/>
              <a:ea typeface="Microsoft JhengHei" panose="020B0604030504040204" pitchFamily="34" charset="-120"/>
              <a:cs typeface="Calibri"/>
            </a:endParaRPr>
          </a:p>
          <a:p>
            <a:pPr marL="12700" marR="1766570"/>
            <a:r>
              <a:rPr lang="zh-TW" altLang="en-US" sz="1400" b="1" dirty="0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第</a:t>
            </a:r>
            <a:r>
              <a:rPr lang="en-US" altLang="zh-TW" sz="1400" b="1" dirty="0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13</a:t>
            </a:r>
            <a:r>
              <a:rPr lang="zh-TW" altLang="en-US" sz="1400" b="1" dirty="0">
                <a:solidFill>
                  <a:srgbClr val="AA8E2D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度全球 </a:t>
            </a:r>
            <a:r>
              <a:rPr lang="en-US" sz="1400" b="1" dirty="0">
                <a:solidFill>
                  <a:srgbClr val="AA8E2D"/>
                </a:solidFill>
                <a:ea typeface="Microsoft JhengHei" panose="020B0604030504040204" pitchFamily="34" charset="-120"/>
              </a:rPr>
              <a:t>No. 20</a:t>
            </a:r>
            <a:endParaRPr sz="1400" dirty="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ea typeface="Microsoft JhengHei" panose="020B0604030504040204" pitchFamily="34" charset="-120"/>
                <a:cs typeface="Microsoft JhengHei"/>
              </a:rPr>
              <a:t>《金融時報》</a:t>
            </a:r>
            <a:r>
              <a:rPr sz="1200" spc="-5" dirty="0">
                <a:solidFill>
                  <a:srgbClr val="FFFFFF"/>
                </a:solidFill>
                <a:ea typeface="Microsoft JhengHei" panose="020B0604030504040204" pitchFamily="34" charset="-120"/>
                <a:cs typeface="Calibri"/>
              </a:rPr>
              <a:t>(</a:t>
            </a:r>
            <a:r>
              <a:rPr sz="1200" spc="-10" dirty="0">
                <a:solidFill>
                  <a:srgbClr val="FFFFFF"/>
                </a:solidFill>
                <a:ea typeface="Microsoft JhengHei" panose="020B0604030504040204" pitchFamily="34" charset="-120"/>
                <a:cs typeface="Calibri"/>
              </a:rPr>
              <a:t>2008</a:t>
            </a:r>
            <a:r>
              <a:rPr sz="1200" dirty="0">
                <a:solidFill>
                  <a:srgbClr val="FFFFFF"/>
                </a:solidFill>
                <a:ea typeface="Microsoft JhengHei" panose="020B0604030504040204" pitchFamily="34" charset="-120"/>
                <a:cs typeface="Calibri"/>
              </a:rPr>
              <a:t>-</a:t>
            </a:r>
            <a:r>
              <a:rPr sz="1200" spc="-10" dirty="0">
                <a:solidFill>
                  <a:srgbClr val="FFFFFF"/>
                </a:solidFill>
                <a:ea typeface="Microsoft JhengHei" panose="020B0604030504040204" pitchFamily="34" charset="-120"/>
                <a:cs typeface="Calibri"/>
              </a:rPr>
              <a:t>202</a:t>
            </a:r>
            <a:r>
              <a:rPr lang="en-US" sz="1200" spc="-10" dirty="0">
                <a:solidFill>
                  <a:srgbClr val="FFFFFF"/>
                </a:solidFill>
                <a:ea typeface="Microsoft JhengHei" panose="020B0604030504040204" pitchFamily="34" charset="-120"/>
                <a:cs typeface="Calibri"/>
              </a:rPr>
              <a:t>0</a:t>
            </a:r>
            <a:r>
              <a:rPr sz="1200" spc="-10" dirty="0">
                <a:solidFill>
                  <a:srgbClr val="FFFFFF"/>
                </a:solidFill>
                <a:ea typeface="Microsoft JhengHei" panose="020B0604030504040204" pitchFamily="34" charset="-120"/>
                <a:cs typeface="Calibri"/>
              </a:rPr>
              <a:t>)</a:t>
            </a:r>
            <a:endParaRPr sz="1200" dirty="0">
              <a:ea typeface="Microsoft JhengHei" panose="020B0604030504040204" pitchFamily="34" charset="-120"/>
              <a:cs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7620"/>
            <a:ext cx="4617720" cy="866140"/>
          </a:xfrm>
          <a:custGeom>
            <a:avLst/>
            <a:gdLst/>
            <a:ahLst/>
            <a:cxnLst/>
            <a:rect l="l" t="t" r="r" b="b"/>
            <a:pathLst>
              <a:path w="4617720" h="866140">
                <a:moveTo>
                  <a:pt x="0" y="865631"/>
                </a:moveTo>
                <a:lnTo>
                  <a:pt x="4617720" y="865631"/>
                </a:lnTo>
                <a:lnTo>
                  <a:pt x="4617720" y="0"/>
                </a:lnTo>
                <a:lnTo>
                  <a:pt x="0" y="0"/>
                </a:lnTo>
                <a:lnTo>
                  <a:pt x="0" y="865631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7620"/>
            <a:ext cx="4617720" cy="866140"/>
          </a:xfrm>
          <a:custGeom>
            <a:avLst/>
            <a:gdLst/>
            <a:ahLst/>
            <a:cxnLst/>
            <a:rect l="l" t="t" r="r" b="b"/>
            <a:pathLst>
              <a:path w="4617720" h="866140">
                <a:moveTo>
                  <a:pt x="0" y="0"/>
                </a:moveTo>
                <a:lnTo>
                  <a:pt x="4617720" y="0"/>
                </a:lnTo>
                <a:lnTo>
                  <a:pt x="4617720" y="865631"/>
                </a:lnTo>
                <a:lnTo>
                  <a:pt x="0" y="865631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07341" y="255706"/>
            <a:ext cx="7266942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屢</a:t>
            </a:r>
            <a:r>
              <a:rPr lang="en-US" spc="-160" dirty="0"/>
              <a:t> </a:t>
            </a:r>
            <a:r>
              <a:rPr spc="-160" dirty="0"/>
              <a:t>獲</a:t>
            </a:r>
            <a:r>
              <a:rPr lang="en-US" spc="-160" dirty="0"/>
              <a:t> </a:t>
            </a:r>
            <a:r>
              <a:rPr spc="-170" dirty="0"/>
              <a:t>殊</a:t>
            </a:r>
            <a:r>
              <a:rPr lang="en-US" spc="-170" dirty="0"/>
              <a:t> </a:t>
            </a:r>
            <a:r>
              <a:rPr spc="-170" dirty="0" err="1"/>
              <a:t>榮</a:t>
            </a:r>
            <a:r>
              <a:rPr spc="-185" dirty="0" err="1"/>
              <a:t>，</a:t>
            </a:r>
            <a:r>
              <a:rPr spc="-170" dirty="0" err="1"/>
              <a:t>成</a:t>
            </a:r>
            <a:r>
              <a:rPr lang="en-US" spc="-170" dirty="0"/>
              <a:t> </a:t>
            </a:r>
            <a:r>
              <a:rPr spc="-170" dirty="0"/>
              <a:t>就</a:t>
            </a:r>
            <a:r>
              <a:rPr lang="en-US" spc="-170" dirty="0"/>
              <a:t> </a:t>
            </a:r>
            <a:r>
              <a:rPr spc="-185" dirty="0"/>
              <a:t>斐</a:t>
            </a:r>
            <a:r>
              <a:rPr lang="en-US" spc="-185" dirty="0"/>
              <a:t> </a:t>
            </a:r>
            <a:r>
              <a:rPr spc="-185" dirty="0"/>
              <a:t>然</a:t>
            </a:r>
          </a:p>
        </p:txBody>
      </p:sp>
      <p:sp>
        <p:nvSpPr>
          <p:cNvPr id="16" name="object 1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4</a:t>
            </a:fld>
            <a:endParaRPr dirty="0">
              <a:latin typeface="Arial"/>
              <a:cs typeface="Arial"/>
            </a:endParaRPr>
          </a:p>
        </p:txBody>
      </p:sp>
      <p:pic>
        <p:nvPicPr>
          <p:cNvPr id="18" name="Picture 17" descr="A logo with a white letter f and black text&#10;&#10;Description automatically generated">
            <a:extLst>
              <a:ext uri="{FF2B5EF4-FFF2-40B4-BE49-F238E27FC236}">
                <a16:creationId xmlns:a16="http://schemas.microsoft.com/office/drawing/2014/main" id="{28EBBB27-CCB9-5097-6D47-01E7CC60E1B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85" y="2445215"/>
            <a:ext cx="1734251" cy="7337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7620"/>
            <a:ext cx="5794375" cy="866140"/>
          </a:xfrm>
          <a:custGeom>
            <a:avLst/>
            <a:gdLst/>
            <a:ahLst/>
            <a:cxnLst/>
            <a:rect l="l" t="t" r="r" b="b"/>
            <a:pathLst>
              <a:path w="5794375" h="866140">
                <a:moveTo>
                  <a:pt x="0" y="865631"/>
                </a:moveTo>
                <a:lnTo>
                  <a:pt x="5794248" y="865631"/>
                </a:lnTo>
                <a:lnTo>
                  <a:pt x="5794248" y="0"/>
                </a:lnTo>
                <a:lnTo>
                  <a:pt x="0" y="0"/>
                </a:lnTo>
                <a:lnTo>
                  <a:pt x="0" y="865631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享</a:t>
            </a:r>
            <a:r>
              <a:rPr lang="en-US" spc="-160" dirty="0"/>
              <a:t> </a:t>
            </a:r>
            <a:r>
              <a:rPr spc="-160" dirty="0"/>
              <a:t>譽</a:t>
            </a:r>
            <a:r>
              <a:rPr lang="en-US" spc="-160" dirty="0"/>
              <a:t> </a:t>
            </a:r>
            <a:r>
              <a:rPr spc="-170" dirty="0"/>
              <a:t>國</a:t>
            </a:r>
            <a:r>
              <a:rPr lang="en-US" spc="-170" dirty="0"/>
              <a:t> </a:t>
            </a:r>
            <a:r>
              <a:rPr spc="-170" dirty="0"/>
              <a:t>際</a:t>
            </a:r>
          </a:p>
        </p:txBody>
      </p:sp>
      <p:sp>
        <p:nvSpPr>
          <p:cNvPr id="4" name="object 4"/>
          <p:cNvSpPr/>
          <p:nvPr/>
        </p:nvSpPr>
        <p:spPr>
          <a:xfrm>
            <a:off x="2382011" y="841246"/>
            <a:ext cx="8001000" cy="2116012"/>
          </a:xfrm>
          <a:custGeom>
            <a:avLst/>
            <a:gdLst/>
            <a:ahLst/>
            <a:cxnLst/>
            <a:rect l="l" t="t" r="r" b="b"/>
            <a:pathLst>
              <a:path w="8001000" h="2437129">
                <a:moveTo>
                  <a:pt x="7594841" y="0"/>
                </a:moveTo>
                <a:lnTo>
                  <a:pt x="406158" y="0"/>
                </a:lnTo>
                <a:lnTo>
                  <a:pt x="372846" y="1346"/>
                </a:lnTo>
                <a:lnTo>
                  <a:pt x="308552" y="11803"/>
                </a:lnTo>
                <a:lnTo>
                  <a:pt x="248061" y="31917"/>
                </a:lnTo>
                <a:lnTo>
                  <a:pt x="192209" y="60850"/>
                </a:lnTo>
                <a:lnTo>
                  <a:pt x="141832" y="97768"/>
                </a:lnTo>
                <a:lnTo>
                  <a:pt x="97768" y="141832"/>
                </a:lnTo>
                <a:lnTo>
                  <a:pt x="60850" y="192209"/>
                </a:lnTo>
                <a:lnTo>
                  <a:pt x="31917" y="248061"/>
                </a:lnTo>
                <a:lnTo>
                  <a:pt x="11803" y="308552"/>
                </a:lnTo>
                <a:lnTo>
                  <a:pt x="1346" y="372846"/>
                </a:lnTo>
                <a:lnTo>
                  <a:pt x="0" y="406158"/>
                </a:lnTo>
                <a:lnTo>
                  <a:pt x="0" y="2030717"/>
                </a:lnTo>
                <a:lnTo>
                  <a:pt x="5315" y="2096599"/>
                </a:lnTo>
                <a:lnTo>
                  <a:pt x="20705" y="2159096"/>
                </a:lnTo>
                <a:lnTo>
                  <a:pt x="45333" y="2217372"/>
                </a:lnTo>
                <a:lnTo>
                  <a:pt x="78363" y="2270591"/>
                </a:lnTo>
                <a:lnTo>
                  <a:pt x="118959" y="2317916"/>
                </a:lnTo>
                <a:lnTo>
                  <a:pt x="166284" y="2358512"/>
                </a:lnTo>
                <a:lnTo>
                  <a:pt x="219503" y="2391542"/>
                </a:lnTo>
                <a:lnTo>
                  <a:pt x="277779" y="2416170"/>
                </a:lnTo>
                <a:lnTo>
                  <a:pt x="340276" y="2431560"/>
                </a:lnTo>
                <a:lnTo>
                  <a:pt x="406158" y="2436876"/>
                </a:lnTo>
                <a:lnTo>
                  <a:pt x="7594841" y="2436876"/>
                </a:lnTo>
                <a:lnTo>
                  <a:pt x="7660723" y="2431560"/>
                </a:lnTo>
                <a:lnTo>
                  <a:pt x="7723220" y="2416170"/>
                </a:lnTo>
                <a:lnTo>
                  <a:pt x="7781496" y="2391542"/>
                </a:lnTo>
                <a:lnTo>
                  <a:pt x="7834715" y="2358512"/>
                </a:lnTo>
                <a:lnTo>
                  <a:pt x="7882040" y="2317916"/>
                </a:lnTo>
                <a:lnTo>
                  <a:pt x="7922636" y="2270591"/>
                </a:lnTo>
                <a:lnTo>
                  <a:pt x="7955666" y="2217372"/>
                </a:lnTo>
                <a:lnTo>
                  <a:pt x="7980294" y="2159096"/>
                </a:lnTo>
                <a:lnTo>
                  <a:pt x="7995684" y="2096599"/>
                </a:lnTo>
                <a:lnTo>
                  <a:pt x="8001000" y="2030717"/>
                </a:lnTo>
                <a:lnTo>
                  <a:pt x="8001000" y="406158"/>
                </a:lnTo>
                <a:lnTo>
                  <a:pt x="7995684" y="340276"/>
                </a:lnTo>
                <a:lnTo>
                  <a:pt x="7980294" y="277779"/>
                </a:lnTo>
                <a:lnTo>
                  <a:pt x="7955666" y="219503"/>
                </a:lnTo>
                <a:lnTo>
                  <a:pt x="7922636" y="166284"/>
                </a:lnTo>
                <a:lnTo>
                  <a:pt x="7882040" y="118959"/>
                </a:lnTo>
                <a:lnTo>
                  <a:pt x="7834715" y="78363"/>
                </a:lnTo>
                <a:lnTo>
                  <a:pt x="7781496" y="45333"/>
                </a:lnTo>
                <a:lnTo>
                  <a:pt x="7723220" y="20705"/>
                </a:lnTo>
                <a:lnTo>
                  <a:pt x="7660723" y="5315"/>
                </a:lnTo>
                <a:lnTo>
                  <a:pt x="759484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82011" y="841247"/>
            <a:ext cx="8001000" cy="2164142"/>
          </a:xfrm>
          <a:custGeom>
            <a:avLst/>
            <a:gdLst/>
            <a:ahLst/>
            <a:cxnLst/>
            <a:rect l="l" t="t" r="r" b="b"/>
            <a:pathLst>
              <a:path w="8001000" h="2437129">
                <a:moveTo>
                  <a:pt x="0" y="406158"/>
                </a:moveTo>
                <a:lnTo>
                  <a:pt x="5315" y="340276"/>
                </a:lnTo>
                <a:lnTo>
                  <a:pt x="20705" y="277779"/>
                </a:lnTo>
                <a:lnTo>
                  <a:pt x="45333" y="219503"/>
                </a:lnTo>
                <a:lnTo>
                  <a:pt x="78363" y="166284"/>
                </a:lnTo>
                <a:lnTo>
                  <a:pt x="118959" y="118959"/>
                </a:lnTo>
                <a:lnTo>
                  <a:pt x="166284" y="78363"/>
                </a:lnTo>
                <a:lnTo>
                  <a:pt x="219503" y="45333"/>
                </a:lnTo>
                <a:lnTo>
                  <a:pt x="277779" y="20705"/>
                </a:lnTo>
                <a:lnTo>
                  <a:pt x="340276" y="5315"/>
                </a:lnTo>
                <a:lnTo>
                  <a:pt x="406158" y="0"/>
                </a:lnTo>
                <a:lnTo>
                  <a:pt x="7594841" y="0"/>
                </a:lnTo>
                <a:lnTo>
                  <a:pt x="7660723" y="5315"/>
                </a:lnTo>
                <a:lnTo>
                  <a:pt x="7723220" y="20705"/>
                </a:lnTo>
                <a:lnTo>
                  <a:pt x="7781496" y="45333"/>
                </a:lnTo>
                <a:lnTo>
                  <a:pt x="7834715" y="78363"/>
                </a:lnTo>
                <a:lnTo>
                  <a:pt x="7882040" y="118959"/>
                </a:lnTo>
                <a:lnTo>
                  <a:pt x="7922636" y="166284"/>
                </a:lnTo>
                <a:lnTo>
                  <a:pt x="7955666" y="219503"/>
                </a:lnTo>
                <a:lnTo>
                  <a:pt x="7980294" y="277779"/>
                </a:lnTo>
                <a:lnTo>
                  <a:pt x="7995684" y="340276"/>
                </a:lnTo>
                <a:lnTo>
                  <a:pt x="8001000" y="406158"/>
                </a:lnTo>
                <a:lnTo>
                  <a:pt x="8001000" y="2030717"/>
                </a:lnTo>
                <a:lnTo>
                  <a:pt x="7995684" y="2096599"/>
                </a:lnTo>
                <a:lnTo>
                  <a:pt x="7980294" y="2159096"/>
                </a:lnTo>
                <a:lnTo>
                  <a:pt x="7955666" y="2217372"/>
                </a:lnTo>
                <a:lnTo>
                  <a:pt x="7922636" y="2270591"/>
                </a:lnTo>
                <a:lnTo>
                  <a:pt x="7882040" y="2317916"/>
                </a:lnTo>
                <a:lnTo>
                  <a:pt x="7834715" y="2358512"/>
                </a:lnTo>
                <a:lnTo>
                  <a:pt x="7781496" y="2391542"/>
                </a:lnTo>
                <a:lnTo>
                  <a:pt x="7723220" y="2416170"/>
                </a:lnTo>
                <a:lnTo>
                  <a:pt x="7660723" y="2431560"/>
                </a:lnTo>
                <a:lnTo>
                  <a:pt x="7594841" y="2436876"/>
                </a:lnTo>
                <a:lnTo>
                  <a:pt x="406158" y="2436876"/>
                </a:lnTo>
                <a:lnTo>
                  <a:pt x="340276" y="2431560"/>
                </a:lnTo>
                <a:lnTo>
                  <a:pt x="277779" y="2416170"/>
                </a:lnTo>
                <a:lnTo>
                  <a:pt x="219503" y="2391542"/>
                </a:lnTo>
                <a:lnTo>
                  <a:pt x="166284" y="2358512"/>
                </a:lnTo>
                <a:lnTo>
                  <a:pt x="118959" y="2317916"/>
                </a:lnTo>
                <a:lnTo>
                  <a:pt x="78363" y="2270591"/>
                </a:lnTo>
                <a:lnTo>
                  <a:pt x="45333" y="2217372"/>
                </a:lnTo>
                <a:lnTo>
                  <a:pt x="20705" y="2159096"/>
                </a:lnTo>
                <a:lnTo>
                  <a:pt x="5315" y="2096599"/>
                </a:lnTo>
                <a:lnTo>
                  <a:pt x="0" y="2030717"/>
                </a:lnTo>
                <a:lnTo>
                  <a:pt x="0" y="406158"/>
                </a:lnTo>
                <a:close/>
              </a:path>
            </a:pathLst>
          </a:custGeom>
          <a:ln w="6095">
            <a:solidFill>
              <a:srgbClr val="0432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body" idx="1"/>
          </p:nvPr>
        </p:nvSpPr>
        <p:spPr>
          <a:xfrm>
            <a:off x="2299484" y="1055713"/>
            <a:ext cx="7593030" cy="14773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61820">
              <a:lnSpc>
                <a:spcPct val="100000"/>
              </a:lnSpc>
            </a:pPr>
            <a:r>
              <a:rPr spc="-15" dirty="0"/>
              <a:t>國</a:t>
            </a:r>
            <a:r>
              <a:rPr lang="en-US" spc="-15" dirty="0"/>
              <a:t> </a:t>
            </a:r>
            <a:r>
              <a:rPr spc="-15" dirty="0"/>
              <a:t>際</a:t>
            </a:r>
            <a:r>
              <a:rPr lang="en-US" spc="-15" dirty="0"/>
              <a:t> </a:t>
            </a:r>
            <a:r>
              <a:rPr spc="-15" dirty="0"/>
              <a:t>認</a:t>
            </a:r>
            <a:r>
              <a:rPr lang="en-US" spc="-15" dirty="0"/>
              <a:t> </a:t>
            </a:r>
            <a:r>
              <a:rPr spc="-15" dirty="0"/>
              <a:t>同</a:t>
            </a:r>
          </a:p>
          <a:p>
            <a:pPr marL="1849120">
              <a:lnSpc>
                <a:spcPct val="100000"/>
              </a:lnSpc>
              <a:spcBef>
                <a:spcPts val="5"/>
              </a:spcBef>
            </a:pPr>
            <a:endParaRPr sz="1950" dirty="0">
              <a:latin typeface="Times New Roman"/>
              <a:cs typeface="Times New Roman"/>
            </a:endParaRPr>
          </a:p>
          <a:p>
            <a:pPr marL="1861820">
              <a:lnSpc>
                <a:spcPct val="100000"/>
              </a:lnSpc>
            </a:pPr>
            <a:r>
              <a:rPr sz="2000" b="0" dirty="0">
                <a:solidFill>
                  <a:srgbClr val="043266"/>
                </a:solidFill>
                <a:latin typeface="Calibri"/>
                <a:cs typeface="Calibri"/>
              </a:rPr>
              <a:t>• </a:t>
            </a:r>
            <a:r>
              <a:rPr sz="2000" b="0" spc="-105" dirty="0">
                <a:solidFill>
                  <a:srgbClr val="043266"/>
                </a:solidFill>
                <a:latin typeface="Calibri"/>
                <a:cs typeface="Calibri"/>
              </a:rPr>
              <a:t> </a:t>
            </a:r>
            <a:r>
              <a:rPr sz="2000" b="0" dirty="0">
                <a:solidFill>
                  <a:srgbClr val="043266"/>
                </a:solidFill>
                <a:latin typeface="PMingLiU"/>
                <a:cs typeface="PMingLiU"/>
              </a:rPr>
              <a:t>亞洲其中一間率先同獲</a:t>
            </a:r>
            <a:r>
              <a:rPr sz="2000" b="0" spc="-15" dirty="0">
                <a:solidFill>
                  <a:srgbClr val="043266"/>
                </a:solidFill>
                <a:latin typeface="PMingLiU"/>
                <a:cs typeface="PMingLiU"/>
              </a:rPr>
              <a:t>國</a:t>
            </a:r>
            <a:r>
              <a:rPr sz="2000" b="0" dirty="0">
                <a:solidFill>
                  <a:srgbClr val="043266"/>
                </a:solidFill>
                <a:latin typeface="PMingLiU"/>
                <a:cs typeface="PMingLiU"/>
              </a:rPr>
              <a:t>際管</a:t>
            </a:r>
            <a:r>
              <a:rPr sz="2000" b="0" spc="-15" dirty="0">
                <a:solidFill>
                  <a:srgbClr val="043266"/>
                </a:solidFill>
                <a:latin typeface="PMingLiU"/>
                <a:cs typeface="PMingLiU"/>
              </a:rPr>
              <a:t>理</a:t>
            </a:r>
            <a:r>
              <a:rPr sz="2000" b="0" dirty="0">
                <a:solidFill>
                  <a:srgbClr val="043266"/>
                </a:solidFill>
                <a:latin typeface="PMingLiU"/>
                <a:cs typeface="PMingLiU"/>
              </a:rPr>
              <a:t>教育</a:t>
            </a:r>
            <a:r>
              <a:rPr sz="2000" b="0" spc="-15" dirty="0">
                <a:solidFill>
                  <a:srgbClr val="043266"/>
                </a:solidFill>
                <a:latin typeface="PMingLiU"/>
                <a:cs typeface="PMingLiU"/>
              </a:rPr>
              <a:t>協</a:t>
            </a:r>
            <a:r>
              <a:rPr sz="2000" b="0" dirty="0">
                <a:solidFill>
                  <a:srgbClr val="043266"/>
                </a:solidFill>
                <a:latin typeface="PMingLiU"/>
                <a:cs typeface="PMingLiU"/>
              </a:rPr>
              <a:t>會</a:t>
            </a:r>
            <a:r>
              <a:rPr sz="2000" b="0" spc="-100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000" b="0" dirty="0">
                <a:solidFill>
                  <a:srgbClr val="043266"/>
                </a:solidFill>
                <a:latin typeface="Calibri"/>
                <a:cs typeface="Calibri"/>
              </a:rPr>
              <a:t>(</a:t>
            </a:r>
            <a:r>
              <a:rPr sz="2000" spc="-5" dirty="0">
                <a:solidFill>
                  <a:srgbClr val="043266"/>
                </a:solidFill>
                <a:latin typeface="Calibri"/>
                <a:cs typeface="Calibri"/>
              </a:rPr>
              <a:t>A</a:t>
            </a:r>
            <a:r>
              <a:rPr sz="2000" spc="-30" dirty="0">
                <a:solidFill>
                  <a:srgbClr val="043266"/>
                </a:solidFill>
                <a:latin typeface="Calibri"/>
                <a:cs typeface="Calibri"/>
              </a:rPr>
              <a:t>A</a:t>
            </a:r>
            <a:r>
              <a:rPr sz="2000" spc="-5" dirty="0">
                <a:solidFill>
                  <a:srgbClr val="043266"/>
                </a:solidFill>
                <a:latin typeface="Calibri"/>
                <a:cs typeface="Calibri"/>
              </a:rPr>
              <a:t>C</a:t>
            </a:r>
            <a:r>
              <a:rPr sz="2000" dirty="0">
                <a:solidFill>
                  <a:srgbClr val="043266"/>
                </a:solidFill>
                <a:latin typeface="Calibri"/>
                <a:cs typeface="Calibri"/>
              </a:rPr>
              <a:t>SB)</a:t>
            </a:r>
            <a:endParaRPr sz="2000" dirty="0">
              <a:latin typeface="Calibri"/>
              <a:cs typeface="Calibri"/>
            </a:endParaRPr>
          </a:p>
          <a:p>
            <a:pPr marL="2089785">
              <a:lnSpc>
                <a:spcPct val="100000"/>
              </a:lnSpc>
              <a:spcBef>
                <a:spcPts val="1510"/>
              </a:spcBef>
            </a:pPr>
            <a:r>
              <a:rPr sz="2000" b="0" dirty="0">
                <a:solidFill>
                  <a:srgbClr val="043266"/>
                </a:solidFill>
                <a:latin typeface="PMingLiU"/>
                <a:cs typeface="PMingLiU"/>
              </a:rPr>
              <a:t>及歐洲質量改善系統</a:t>
            </a:r>
            <a:r>
              <a:rPr sz="2000" b="0" spc="-100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000" spc="-5" dirty="0">
                <a:solidFill>
                  <a:srgbClr val="043266"/>
                </a:solidFill>
                <a:latin typeface="Calibri"/>
                <a:cs typeface="Calibri"/>
              </a:rPr>
              <a:t>(</a:t>
            </a:r>
            <a:r>
              <a:rPr sz="2000" spc="-45" dirty="0">
                <a:solidFill>
                  <a:srgbClr val="043266"/>
                </a:solidFill>
                <a:latin typeface="Calibri"/>
                <a:cs typeface="Calibri"/>
              </a:rPr>
              <a:t>E</a:t>
            </a:r>
            <a:r>
              <a:rPr sz="2000" spc="5" dirty="0">
                <a:solidFill>
                  <a:srgbClr val="043266"/>
                </a:solidFill>
                <a:latin typeface="Calibri"/>
                <a:cs typeface="Calibri"/>
              </a:rPr>
              <a:t>Q</a:t>
            </a:r>
            <a:r>
              <a:rPr sz="2000" dirty="0">
                <a:solidFill>
                  <a:srgbClr val="043266"/>
                </a:solidFill>
                <a:latin typeface="Calibri"/>
                <a:cs typeface="Calibri"/>
              </a:rPr>
              <a:t>U</a:t>
            </a:r>
            <a:r>
              <a:rPr sz="2000" spc="5" dirty="0">
                <a:solidFill>
                  <a:srgbClr val="043266"/>
                </a:solidFill>
                <a:latin typeface="Calibri"/>
                <a:cs typeface="Calibri"/>
              </a:rPr>
              <a:t>I</a:t>
            </a:r>
            <a:r>
              <a:rPr sz="2000" dirty="0">
                <a:solidFill>
                  <a:srgbClr val="043266"/>
                </a:solidFill>
                <a:latin typeface="Calibri"/>
                <a:cs typeface="Calibri"/>
              </a:rPr>
              <a:t>S)</a:t>
            </a:r>
            <a:r>
              <a:rPr sz="2000" spc="-25" dirty="0">
                <a:solidFill>
                  <a:srgbClr val="043266"/>
                </a:solidFill>
                <a:latin typeface="Calibri"/>
                <a:cs typeface="Calibri"/>
              </a:rPr>
              <a:t> </a:t>
            </a:r>
            <a:r>
              <a:rPr sz="2000" b="0" dirty="0">
                <a:solidFill>
                  <a:srgbClr val="043266"/>
                </a:solidFill>
                <a:latin typeface="PMingLiU"/>
                <a:cs typeface="PMingLiU"/>
              </a:rPr>
              <a:t>認證的商學院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0559" y="914400"/>
            <a:ext cx="3060700" cy="1868805"/>
          </a:xfrm>
          <a:custGeom>
            <a:avLst/>
            <a:gdLst/>
            <a:ahLst/>
            <a:cxnLst/>
            <a:rect l="l" t="t" r="r" b="b"/>
            <a:pathLst>
              <a:path w="3060700" h="1868805">
                <a:moveTo>
                  <a:pt x="0" y="0"/>
                </a:moveTo>
                <a:lnTo>
                  <a:pt x="3060191" y="0"/>
                </a:lnTo>
                <a:lnTo>
                  <a:pt x="3060191" y="1868424"/>
                </a:lnTo>
                <a:lnTo>
                  <a:pt x="0" y="1868424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58430" y="3164316"/>
            <a:ext cx="9578340" cy="2756256"/>
          </a:xfrm>
          <a:custGeom>
            <a:avLst/>
            <a:gdLst/>
            <a:ahLst/>
            <a:cxnLst/>
            <a:rect l="l" t="t" r="r" b="b"/>
            <a:pathLst>
              <a:path w="9578340" h="2432685">
                <a:moveTo>
                  <a:pt x="0" y="405396"/>
                </a:moveTo>
                <a:lnTo>
                  <a:pt x="5305" y="339640"/>
                </a:lnTo>
                <a:lnTo>
                  <a:pt x="20666" y="277262"/>
                </a:lnTo>
                <a:lnTo>
                  <a:pt x="45248" y="219096"/>
                </a:lnTo>
                <a:lnTo>
                  <a:pt x="78216" y="165977"/>
                </a:lnTo>
                <a:lnTo>
                  <a:pt x="118735" y="118740"/>
                </a:lnTo>
                <a:lnTo>
                  <a:pt x="165971" y="78219"/>
                </a:lnTo>
                <a:lnTo>
                  <a:pt x="219090" y="45250"/>
                </a:lnTo>
                <a:lnTo>
                  <a:pt x="277257" y="20667"/>
                </a:lnTo>
                <a:lnTo>
                  <a:pt x="339637" y="5306"/>
                </a:lnTo>
                <a:lnTo>
                  <a:pt x="405396" y="0"/>
                </a:lnTo>
                <a:lnTo>
                  <a:pt x="9172943" y="0"/>
                </a:lnTo>
                <a:lnTo>
                  <a:pt x="9238702" y="5306"/>
                </a:lnTo>
                <a:lnTo>
                  <a:pt x="9301082" y="20667"/>
                </a:lnTo>
                <a:lnTo>
                  <a:pt x="9359249" y="45250"/>
                </a:lnTo>
                <a:lnTo>
                  <a:pt x="9412368" y="78219"/>
                </a:lnTo>
                <a:lnTo>
                  <a:pt x="9459604" y="118740"/>
                </a:lnTo>
                <a:lnTo>
                  <a:pt x="9500123" y="165977"/>
                </a:lnTo>
                <a:lnTo>
                  <a:pt x="9533091" y="219096"/>
                </a:lnTo>
                <a:lnTo>
                  <a:pt x="9557673" y="277262"/>
                </a:lnTo>
                <a:lnTo>
                  <a:pt x="9573034" y="339640"/>
                </a:lnTo>
                <a:lnTo>
                  <a:pt x="9578340" y="405396"/>
                </a:lnTo>
                <a:lnTo>
                  <a:pt x="9578340" y="2026907"/>
                </a:lnTo>
                <a:lnTo>
                  <a:pt x="9573034" y="2092666"/>
                </a:lnTo>
                <a:lnTo>
                  <a:pt x="9557673" y="2155046"/>
                </a:lnTo>
                <a:lnTo>
                  <a:pt x="9533091" y="2213213"/>
                </a:lnTo>
                <a:lnTo>
                  <a:pt x="9500123" y="2266332"/>
                </a:lnTo>
                <a:lnTo>
                  <a:pt x="9459604" y="2313568"/>
                </a:lnTo>
                <a:lnTo>
                  <a:pt x="9412368" y="2354087"/>
                </a:lnTo>
                <a:lnTo>
                  <a:pt x="9359249" y="2387055"/>
                </a:lnTo>
                <a:lnTo>
                  <a:pt x="9301082" y="2411637"/>
                </a:lnTo>
                <a:lnTo>
                  <a:pt x="9238702" y="2426998"/>
                </a:lnTo>
                <a:lnTo>
                  <a:pt x="9172943" y="2432304"/>
                </a:lnTo>
                <a:lnTo>
                  <a:pt x="405396" y="2432304"/>
                </a:lnTo>
                <a:lnTo>
                  <a:pt x="339637" y="2426998"/>
                </a:lnTo>
                <a:lnTo>
                  <a:pt x="277257" y="2411637"/>
                </a:lnTo>
                <a:lnTo>
                  <a:pt x="219090" y="2387055"/>
                </a:lnTo>
                <a:lnTo>
                  <a:pt x="165971" y="2354087"/>
                </a:lnTo>
                <a:lnTo>
                  <a:pt x="118735" y="2313568"/>
                </a:lnTo>
                <a:lnTo>
                  <a:pt x="78216" y="2266332"/>
                </a:lnTo>
                <a:lnTo>
                  <a:pt x="45248" y="2213213"/>
                </a:lnTo>
                <a:lnTo>
                  <a:pt x="20666" y="2155046"/>
                </a:lnTo>
                <a:lnTo>
                  <a:pt x="5305" y="2092666"/>
                </a:lnTo>
                <a:lnTo>
                  <a:pt x="0" y="2026907"/>
                </a:lnTo>
                <a:lnTo>
                  <a:pt x="0" y="405396"/>
                </a:lnTo>
                <a:close/>
              </a:path>
            </a:pathLst>
          </a:custGeom>
          <a:ln w="6095">
            <a:solidFill>
              <a:srgbClr val="04326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111942" y="3479837"/>
            <a:ext cx="7748525" cy="20236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5720">
              <a:lnSpc>
                <a:spcPct val="100000"/>
              </a:lnSpc>
            </a:pPr>
            <a:r>
              <a:rPr lang="zh-TW" altLang="en-US" sz="2400" b="1" spc="-15" dirty="0">
                <a:solidFill>
                  <a:srgbClr val="AA8E2D"/>
                </a:solidFill>
                <a:latin typeface="PMingLiU"/>
                <a:cs typeface="PMingLiU"/>
              </a:rPr>
              <a:t>研 究 實 力</a:t>
            </a:r>
            <a:endParaRPr lang="zh-TW" altLang="en-US" sz="24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lang="en-US" altLang="zh-TW" sz="2000" dirty="0">
                <a:solidFill>
                  <a:srgbClr val="043266"/>
                </a:solidFill>
                <a:latin typeface="Calibri"/>
                <a:cs typeface="Calibri"/>
              </a:rPr>
              <a:t>•</a:t>
            </a:r>
            <a:r>
              <a:rPr lang="zh-TW" altLang="en-US" sz="2000" spc="-85" dirty="0">
                <a:solidFill>
                  <a:srgbClr val="043266"/>
                </a:solidFill>
                <a:latin typeface="Calibri"/>
                <a:cs typeface="Calibri"/>
              </a:rPr>
              <a:t> </a:t>
            </a:r>
            <a:r>
              <a:rPr lang="zh-TW" altLang="en-US" sz="2000" dirty="0">
                <a:solidFill>
                  <a:srgbClr val="043266"/>
                </a:solidFill>
                <a:latin typeface="PMingLiU"/>
                <a:cs typeface="PMingLiU"/>
              </a:rPr>
              <a:t>獲美國德克薩斯</a:t>
            </a:r>
            <a:r>
              <a:rPr lang="en-US" altLang="zh-TW" sz="2000" dirty="0">
                <a:solidFill>
                  <a:srgbClr val="043266"/>
                </a:solidFill>
                <a:latin typeface="Calibri"/>
                <a:cs typeface="Calibri"/>
              </a:rPr>
              <a:t>(</a:t>
            </a:r>
            <a:r>
              <a:rPr lang="zh-TW" altLang="en-US" sz="2000" dirty="0">
                <a:solidFill>
                  <a:srgbClr val="043266"/>
                </a:solidFill>
                <a:latin typeface="PMingLiU"/>
                <a:cs typeface="PMingLiU"/>
              </a:rPr>
              <a:t>達拉</a:t>
            </a:r>
            <a:r>
              <a:rPr lang="zh-TW" altLang="en-US" sz="2000" spc="-15" dirty="0">
                <a:solidFill>
                  <a:srgbClr val="043266"/>
                </a:solidFill>
                <a:latin typeface="PMingLiU"/>
                <a:cs typeface="PMingLiU"/>
              </a:rPr>
              <a:t>斯</a:t>
            </a:r>
            <a:r>
              <a:rPr lang="en-US" altLang="zh-TW" sz="2000" dirty="0">
                <a:solidFill>
                  <a:srgbClr val="043266"/>
                </a:solidFill>
                <a:latin typeface="Calibri"/>
                <a:cs typeface="Calibri"/>
              </a:rPr>
              <a:t>)</a:t>
            </a:r>
            <a:r>
              <a:rPr lang="zh-TW" altLang="en-US" sz="2000" spc="-15" dirty="0">
                <a:solidFill>
                  <a:srgbClr val="043266"/>
                </a:solidFill>
                <a:latin typeface="PMingLiU"/>
                <a:cs typeface="PMingLiU"/>
              </a:rPr>
              <a:t>大</a:t>
            </a:r>
            <a:r>
              <a:rPr lang="zh-TW" altLang="en-US" sz="2000" dirty="0">
                <a:solidFill>
                  <a:srgbClr val="043266"/>
                </a:solidFill>
                <a:latin typeface="PMingLiU"/>
                <a:cs typeface="PMingLiU"/>
              </a:rPr>
              <a:t>學商</a:t>
            </a:r>
            <a:r>
              <a:rPr lang="zh-TW" altLang="en-US" sz="2000" spc="-15" dirty="0">
                <a:solidFill>
                  <a:srgbClr val="043266"/>
                </a:solidFill>
                <a:latin typeface="PMingLiU"/>
                <a:cs typeface="PMingLiU"/>
              </a:rPr>
              <a:t>學</a:t>
            </a:r>
            <a:r>
              <a:rPr lang="zh-TW" altLang="en-US" sz="2000" dirty="0">
                <a:solidFill>
                  <a:srgbClr val="043266"/>
                </a:solidFill>
                <a:latin typeface="PMingLiU"/>
                <a:cs typeface="PMingLiU"/>
              </a:rPr>
              <a:t>院科</a:t>
            </a:r>
            <a:r>
              <a:rPr lang="zh-TW" altLang="en-US" sz="2000" spc="-15" dirty="0">
                <a:solidFill>
                  <a:srgbClr val="043266"/>
                </a:solidFill>
                <a:latin typeface="PMingLiU"/>
                <a:cs typeface="PMingLiU"/>
              </a:rPr>
              <a:t>研</a:t>
            </a:r>
            <a:r>
              <a:rPr lang="zh-TW" altLang="en-US" sz="2000" dirty="0">
                <a:solidFill>
                  <a:srgbClr val="043266"/>
                </a:solidFill>
                <a:latin typeface="PMingLiU"/>
                <a:cs typeface="PMingLiU"/>
              </a:rPr>
              <a:t>排名</a:t>
            </a:r>
            <a:r>
              <a:rPr lang="zh-TW" altLang="en-US" sz="2000" b="1" dirty="0">
                <a:solidFill>
                  <a:srgbClr val="043266"/>
                </a:solidFill>
                <a:latin typeface="PMingLiU"/>
                <a:cs typeface="PMingLiU"/>
              </a:rPr>
              <a:t>亞</a:t>
            </a:r>
            <a:r>
              <a:rPr lang="zh-TW" altLang="en-US" sz="2000" b="1" spc="-15" dirty="0">
                <a:solidFill>
                  <a:srgbClr val="043266"/>
                </a:solidFill>
                <a:latin typeface="PMingLiU"/>
                <a:cs typeface="PMingLiU"/>
              </a:rPr>
              <a:t>洲</a:t>
            </a:r>
            <a:r>
              <a:rPr lang="zh-TW" altLang="en-US" sz="2000" b="1" dirty="0">
                <a:solidFill>
                  <a:srgbClr val="043266"/>
                </a:solidFill>
                <a:latin typeface="PMingLiU"/>
                <a:cs typeface="PMingLiU"/>
              </a:rPr>
              <a:t>第一 </a:t>
            </a:r>
            <a:r>
              <a:rPr lang="en-US" altLang="zh-TW" sz="2000" b="1" dirty="0">
                <a:solidFill>
                  <a:srgbClr val="043266"/>
                </a:solidFill>
                <a:latin typeface="Calibri"/>
                <a:cs typeface="Calibri"/>
              </a:rPr>
              <a:t>(2005-2023)</a:t>
            </a:r>
            <a:endParaRPr lang="zh-TW" altLang="en-US" sz="2000" b="1" dirty="0">
              <a:solidFill>
                <a:srgbClr val="043266"/>
              </a:solidFill>
              <a:latin typeface="Calibri"/>
              <a:cs typeface="Calibri"/>
            </a:endParaRPr>
          </a:p>
          <a:p>
            <a:pPr marL="169863" indent="-157163">
              <a:lnSpc>
                <a:spcPct val="100000"/>
              </a:lnSpc>
              <a:spcBef>
                <a:spcPts val="1080"/>
              </a:spcBef>
            </a:pPr>
            <a:r>
              <a:rPr lang="en-US" altLang="zh-TW" sz="2000" dirty="0">
                <a:solidFill>
                  <a:srgbClr val="043266"/>
                </a:solidFill>
                <a:latin typeface="Calibri"/>
                <a:cs typeface="Calibri"/>
              </a:rPr>
              <a:t>•</a:t>
            </a:r>
            <a:r>
              <a:rPr lang="zh-TW" altLang="en-US" sz="2000" dirty="0">
                <a:solidFill>
                  <a:srgbClr val="043266"/>
                </a:solidFill>
                <a:latin typeface="Calibri"/>
                <a:cs typeface="Calibri"/>
              </a:rPr>
              <a:t> </a:t>
            </a:r>
            <a:r>
              <a:rPr lang="en-US" altLang="zh-TW" sz="2000">
                <a:solidFill>
                  <a:srgbClr val="043266"/>
                </a:solidFill>
                <a:latin typeface="Calibri"/>
                <a:cs typeface="Calibri"/>
              </a:rPr>
              <a:t>2025</a:t>
            </a:r>
            <a:r>
              <a:rPr lang="zh-TW" altLang="en-US" sz="2000">
                <a:solidFill>
                  <a:srgbClr val="043266"/>
                </a:solidFill>
                <a:latin typeface="PMingLiU"/>
                <a:cs typeface="PMingLiU"/>
              </a:rPr>
              <a:t>年</a:t>
            </a:r>
            <a:r>
              <a:rPr lang="zh-TW" altLang="en-US" sz="2000" dirty="0">
                <a:solidFill>
                  <a:srgbClr val="043266"/>
                </a:solidFill>
                <a:latin typeface="PMingLiU"/>
                <a:cs typeface="PMingLiU"/>
              </a:rPr>
              <a:t>泰晤士高等教育世界大學排名：科大畢業生就業能力</a:t>
            </a:r>
            <a:r>
              <a:rPr lang="zh-TW" altLang="en-US" sz="2000" dirty="0">
                <a:solidFill>
                  <a:srgbClr val="043266"/>
                </a:solidFill>
                <a:latin typeface="PMingLiU"/>
              </a:rPr>
              <a:t>排名</a:t>
            </a:r>
            <a:r>
              <a:rPr lang="zh-TW" altLang="en-US" sz="2000" b="1" dirty="0">
                <a:solidFill>
                  <a:srgbClr val="043266"/>
                </a:solidFill>
                <a:latin typeface="PMingLiU"/>
                <a:cs typeface="PMingLiU"/>
              </a:rPr>
              <a:t>香港第一</a:t>
            </a:r>
            <a:endParaRPr lang="en-US" altLang="zh-TW" sz="2000" b="1" dirty="0">
              <a:solidFill>
                <a:srgbClr val="043266"/>
              </a:solidFill>
              <a:latin typeface="PMingLiU"/>
              <a:cs typeface="PMingLiU"/>
            </a:endParaRPr>
          </a:p>
          <a:p>
            <a:pPr marL="12700">
              <a:spcBef>
                <a:spcPts val="1080"/>
              </a:spcBef>
            </a:pPr>
            <a:r>
              <a:rPr lang="en-US" altLang="zh-TW" sz="2000" dirty="0">
                <a:solidFill>
                  <a:srgbClr val="043266"/>
                </a:solidFill>
                <a:latin typeface="Calibri"/>
                <a:cs typeface="Calibri"/>
              </a:rPr>
              <a:t>•</a:t>
            </a:r>
            <a:r>
              <a:rPr lang="zh-TW" altLang="en-US" sz="2000" spc="-85" dirty="0">
                <a:solidFill>
                  <a:srgbClr val="043266"/>
                </a:solidFill>
                <a:latin typeface="Calibri"/>
                <a:cs typeface="Calibri"/>
              </a:rPr>
              <a:t> </a:t>
            </a:r>
            <a:r>
              <a:rPr lang="en-US" altLang="zh-TW" sz="2000" dirty="0">
                <a:solidFill>
                  <a:srgbClr val="043266"/>
                </a:solidFill>
                <a:latin typeface="Calibri"/>
                <a:cs typeface="Calibri"/>
              </a:rPr>
              <a:t>2024</a:t>
            </a:r>
            <a:r>
              <a:rPr lang="zh-TW" altLang="en-US" sz="2000" dirty="0">
                <a:solidFill>
                  <a:srgbClr val="043266"/>
                </a:solidFill>
                <a:latin typeface="Calibri"/>
                <a:cs typeface="Calibri"/>
              </a:rPr>
              <a:t>年泰晤士高等教</a:t>
            </a:r>
            <a:r>
              <a:rPr lang="zh-TW" altLang="en-US" sz="2000" dirty="0">
                <a:solidFill>
                  <a:srgbClr val="043266"/>
                </a:solidFill>
                <a:latin typeface="PMingLiU"/>
                <a:cs typeface="PMingLiU"/>
              </a:rPr>
              <a:t>育</a:t>
            </a:r>
            <a:r>
              <a:rPr lang="zh-TW" altLang="en-US" sz="2000" dirty="0">
                <a:solidFill>
                  <a:srgbClr val="043266"/>
                </a:solidFill>
                <a:latin typeface="Calibri"/>
                <a:cs typeface="Calibri"/>
              </a:rPr>
              <a:t>商業與經濟學</a:t>
            </a:r>
            <a:r>
              <a:rPr lang="zh-TW" altLang="en-US" sz="2000" kern="1200" dirty="0">
                <a:solidFill>
                  <a:srgbClr val="043266"/>
                </a:solidFill>
                <a:latin typeface="+mn-lt"/>
                <a:ea typeface="PMingLiU" panose="02020500000000000000" pitchFamily="18" charset="-120"/>
                <a:cs typeface="Nirmala UI Semilight" panose="020B0402040204020203" pitchFamily="34" charset="0"/>
              </a:rPr>
              <a:t>分</a:t>
            </a:r>
            <a:r>
              <a:rPr lang="zh-CN" altLang="zh-TW" sz="2000" dirty="0">
                <a:solidFill>
                  <a:srgbClr val="043266"/>
                </a:solidFill>
                <a:latin typeface="Calibri"/>
                <a:cs typeface="Calibri"/>
              </a:rPr>
              <a:t>科</a:t>
            </a:r>
            <a:r>
              <a:rPr lang="zh-TW" altLang="en-US" sz="2000" dirty="0">
                <a:solidFill>
                  <a:srgbClr val="043266"/>
                </a:solidFill>
                <a:latin typeface="Calibri"/>
                <a:cs typeface="Calibri"/>
              </a:rPr>
              <a:t>排名</a:t>
            </a:r>
            <a:r>
              <a:rPr lang="zh-TW" altLang="en-US" sz="2000" b="1" dirty="0">
                <a:solidFill>
                  <a:srgbClr val="043266"/>
                </a:solidFill>
                <a:latin typeface="PMingLiU"/>
                <a:cs typeface="PMingLiU"/>
              </a:rPr>
              <a:t>香港</a:t>
            </a:r>
            <a:r>
              <a:rPr lang="zh-TW" altLang="en-US" sz="2000" b="1" dirty="0">
                <a:solidFill>
                  <a:srgbClr val="043266"/>
                </a:solidFill>
                <a:latin typeface="Calibri"/>
                <a:cs typeface="Calibri"/>
              </a:rPr>
              <a:t>第一</a:t>
            </a:r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5</a:t>
            </a:fld>
            <a:endParaRPr dirty="0">
              <a:latin typeface="Arial"/>
              <a:cs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C8128AA-06CC-4798-C90A-2F7FF95FE4AD}"/>
              </a:ext>
            </a:extLst>
          </p:cNvPr>
          <p:cNvSpPr/>
          <p:nvPr/>
        </p:nvSpPr>
        <p:spPr>
          <a:xfrm>
            <a:off x="354349" y="3693685"/>
            <a:ext cx="2642595" cy="1538589"/>
          </a:xfrm>
          <a:prstGeom prst="rect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212E305-C0E0-C9CC-7014-6C9B80812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797" y="1162379"/>
            <a:ext cx="1657585" cy="6785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79A859-9C5F-E48E-C15B-9A805E634D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3439" y="1770090"/>
            <a:ext cx="1179490" cy="80593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8723" y="3831335"/>
            <a:ext cx="3105911" cy="23773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1149096"/>
            <a:ext cx="6295643" cy="3543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7620"/>
            <a:ext cx="6296025" cy="866140"/>
          </a:xfrm>
          <a:custGeom>
            <a:avLst/>
            <a:gdLst/>
            <a:ahLst/>
            <a:cxnLst/>
            <a:rect l="l" t="t" r="r" b="b"/>
            <a:pathLst>
              <a:path w="6296025" h="866140">
                <a:moveTo>
                  <a:pt x="0" y="865631"/>
                </a:moveTo>
                <a:lnTo>
                  <a:pt x="6295644" y="865631"/>
                </a:lnTo>
                <a:lnTo>
                  <a:pt x="6295644" y="0"/>
                </a:lnTo>
                <a:lnTo>
                  <a:pt x="0" y="0"/>
                </a:lnTo>
                <a:lnTo>
                  <a:pt x="0" y="865631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704140" y="1258014"/>
            <a:ext cx="4597400" cy="45704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50000"/>
              </a:lnSpc>
            </a:pPr>
            <a:r>
              <a:rPr sz="2400" dirty="0">
                <a:solidFill>
                  <a:srgbClr val="043266"/>
                </a:solidFill>
                <a:latin typeface="PMingLiU"/>
                <a:cs typeface="PMingLiU"/>
              </a:rPr>
              <a:t>自</a:t>
            </a:r>
            <a:r>
              <a:rPr sz="2400" spc="-8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400" spc="-20" dirty="0">
                <a:solidFill>
                  <a:srgbClr val="043266"/>
                </a:solidFill>
                <a:latin typeface="Calibri"/>
                <a:cs typeface="Calibri"/>
              </a:rPr>
              <a:t>199</a:t>
            </a:r>
            <a:r>
              <a:rPr sz="2400" spc="-15" dirty="0">
                <a:solidFill>
                  <a:srgbClr val="043266"/>
                </a:solidFill>
                <a:latin typeface="Calibri"/>
                <a:cs typeface="Calibri"/>
              </a:rPr>
              <a:t>1</a:t>
            </a:r>
            <a:r>
              <a:rPr sz="2400" spc="-10" dirty="0">
                <a:solidFill>
                  <a:srgbClr val="043266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043266"/>
                </a:solidFill>
                <a:latin typeface="PMingLiU"/>
                <a:cs typeface="PMingLiU"/>
              </a:rPr>
              <a:t>年創立以來，本院的六大 學系致力為來自不同國家和地區 的優秀學生提供一流的商業教育：</a:t>
            </a:r>
            <a:endParaRPr sz="2400" dirty="0">
              <a:latin typeface="PMingLiU"/>
              <a:cs typeface="PMingLiU"/>
            </a:endParaRPr>
          </a:p>
          <a:p>
            <a:pPr>
              <a:lnSpc>
                <a:spcPct val="100000"/>
              </a:lnSpc>
              <a:spcBef>
                <a:spcPts val="43"/>
              </a:spcBef>
            </a:pPr>
            <a:endParaRPr sz="19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299085" algn="l"/>
              </a:tabLst>
            </a:pPr>
            <a:r>
              <a:rPr sz="2000" dirty="0">
                <a:solidFill>
                  <a:srgbClr val="AA8E2D"/>
                </a:solidFill>
                <a:latin typeface="Arial"/>
                <a:cs typeface="Arial"/>
              </a:rPr>
              <a:t>•	</a:t>
            </a:r>
            <a:r>
              <a:rPr sz="2000" b="1" spc="10" dirty="0">
                <a:solidFill>
                  <a:srgbClr val="AA8E2D"/>
                </a:solidFill>
                <a:latin typeface="PMingLiU"/>
                <a:cs typeface="PMingLiU"/>
              </a:rPr>
              <a:t>會計</a:t>
            </a:r>
            <a:endParaRPr sz="20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299085" algn="l"/>
              </a:tabLst>
            </a:pPr>
            <a:r>
              <a:rPr sz="2000" dirty="0">
                <a:solidFill>
                  <a:srgbClr val="AA8E2D"/>
                </a:solidFill>
                <a:latin typeface="Arial"/>
                <a:cs typeface="Arial"/>
              </a:rPr>
              <a:t>•	</a:t>
            </a:r>
            <a:r>
              <a:rPr sz="2000" b="1" spc="10" dirty="0">
                <a:solidFill>
                  <a:srgbClr val="AA8E2D"/>
                </a:solidFill>
                <a:latin typeface="PMingLiU"/>
                <a:cs typeface="PMingLiU"/>
              </a:rPr>
              <a:t>經濟</a:t>
            </a:r>
            <a:endParaRPr sz="20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299085" algn="l"/>
              </a:tabLst>
            </a:pPr>
            <a:r>
              <a:rPr sz="2000" dirty="0">
                <a:solidFill>
                  <a:srgbClr val="AA8E2D"/>
                </a:solidFill>
                <a:latin typeface="Arial"/>
                <a:cs typeface="Arial"/>
              </a:rPr>
              <a:t>•	</a:t>
            </a:r>
            <a:r>
              <a:rPr sz="2000" b="1" spc="10" dirty="0">
                <a:solidFill>
                  <a:srgbClr val="AA8E2D"/>
                </a:solidFill>
                <a:latin typeface="PMingLiU"/>
                <a:cs typeface="PMingLiU"/>
              </a:rPr>
              <a:t>金融</a:t>
            </a:r>
            <a:endParaRPr sz="20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299085" algn="l"/>
              </a:tabLst>
            </a:pPr>
            <a:r>
              <a:rPr sz="2000" dirty="0">
                <a:solidFill>
                  <a:srgbClr val="AA8E2D"/>
                </a:solidFill>
                <a:latin typeface="Arial"/>
                <a:cs typeface="Arial"/>
              </a:rPr>
              <a:t>•	</a:t>
            </a:r>
            <a:r>
              <a:rPr sz="2000" b="1" spc="10" dirty="0" err="1">
                <a:solidFill>
                  <a:srgbClr val="AA8E2D"/>
                </a:solidFill>
                <a:latin typeface="PMingLiU"/>
                <a:cs typeface="PMingLiU"/>
              </a:rPr>
              <a:t>資訊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、商</a:t>
            </a:r>
            <a:r>
              <a:rPr sz="2000" b="1" spc="-15" dirty="0" err="1">
                <a:solidFill>
                  <a:srgbClr val="AA8E2D"/>
                </a:solidFill>
                <a:latin typeface="PMingLiU"/>
                <a:cs typeface="PMingLiU"/>
              </a:rPr>
              <a:t>業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統計</a:t>
            </a:r>
            <a:r>
              <a:rPr sz="2000" b="1" spc="-15" dirty="0" err="1">
                <a:solidFill>
                  <a:srgbClr val="AA8E2D"/>
                </a:solidFill>
                <a:latin typeface="PMingLiU"/>
                <a:cs typeface="PMingLiU"/>
              </a:rPr>
              <a:t>及</a:t>
            </a:r>
            <a:r>
              <a:rPr sz="2000" b="1" dirty="0" err="1">
                <a:solidFill>
                  <a:srgbClr val="AA8E2D"/>
                </a:solidFill>
                <a:latin typeface="PMingLiU"/>
                <a:cs typeface="PMingLiU"/>
              </a:rPr>
              <a:t>營運</a:t>
            </a:r>
            <a:endParaRPr sz="20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299085" algn="l"/>
              </a:tabLst>
            </a:pPr>
            <a:r>
              <a:rPr sz="2000" dirty="0">
                <a:solidFill>
                  <a:srgbClr val="AA8E2D"/>
                </a:solidFill>
                <a:latin typeface="Arial"/>
                <a:cs typeface="Arial"/>
              </a:rPr>
              <a:t>•	</a:t>
            </a:r>
            <a:r>
              <a:rPr sz="2000" b="1" spc="10" dirty="0">
                <a:solidFill>
                  <a:srgbClr val="AA8E2D"/>
                </a:solidFill>
                <a:latin typeface="PMingLiU"/>
                <a:cs typeface="PMingLiU"/>
              </a:rPr>
              <a:t>管理</a:t>
            </a:r>
            <a:endParaRPr sz="20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200"/>
              </a:spcBef>
              <a:tabLst>
                <a:tab pos="299085" algn="l"/>
              </a:tabLst>
            </a:pPr>
            <a:r>
              <a:rPr sz="2000" dirty="0">
                <a:solidFill>
                  <a:srgbClr val="AA8E2D"/>
                </a:solidFill>
                <a:latin typeface="Arial"/>
                <a:cs typeface="Arial"/>
              </a:rPr>
              <a:t>•	</a:t>
            </a:r>
            <a:r>
              <a:rPr sz="2000" b="1" spc="10" dirty="0">
                <a:solidFill>
                  <a:srgbClr val="AA8E2D"/>
                </a:solidFill>
                <a:latin typeface="PMingLiU"/>
                <a:cs typeface="PMingLiU"/>
              </a:rPr>
              <a:t>市場</a:t>
            </a:r>
            <a:endParaRPr sz="2000" dirty="0">
              <a:latin typeface="PMingLiU"/>
              <a:cs typeface="PMingLiU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6</a:t>
            </a:fld>
            <a:endParaRPr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有</a:t>
            </a:r>
            <a:r>
              <a:rPr lang="en-US" spc="-160" dirty="0"/>
              <a:t> </a:t>
            </a:r>
            <a:r>
              <a:rPr spc="-160" dirty="0"/>
              <a:t>關</a:t>
            </a:r>
            <a:r>
              <a:rPr lang="en-US" spc="-160" dirty="0"/>
              <a:t> </a:t>
            </a:r>
            <a:r>
              <a:rPr spc="-170" dirty="0"/>
              <a:t>科</a:t>
            </a:r>
            <a:r>
              <a:rPr lang="en-US" spc="-170" dirty="0"/>
              <a:t> </a:t>
            </a:r>
            <a:r>
              <a:rPr spc="-170" dirty="0"/>
              <a:t>大</a:t>
            </a:r>
            <a:r>
              <a:rPr lang="en-US" spc="-170" dirty="0"/>
              <a:t> </a:t>
            </a:r>
            <a:r>
              <a:rPr spc="-185" dirty="0"/>
              <a:t>商</a:t>
            </a:r>
            <a:r>
              <a:rPr lang="en-US" spc="-185" dirty="0"/>
              <a:t> </a:t>
            </a:r>
            <a:r>
              <a:rPr spc="-170" dirty="0"/>
              <a:t>學</a:t>
            </a:r>
            <a:r>
              <a:rPr lang="en-US" spc="-170" dirty="0"/>
              <a:t> </a:t>
            </a:r>
            <a:r>
              <a:rPr spc="-170" dirty="0"/>
              <a:t>院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335281" y="4872231"/>
            <a:ext cx="4895215" cy="507744"/>
          </a:xfrm>
          <a:custGeom>
            <a:avLst/>
            <a:gdLst/>
            <a:ahLst/>
            <a:cxnLst/>
            <a:rect l="l" t="t" r="r" b="b"/>
            <a:pathLst>
              <a:path w="4895215" h="433070">
                <a:moveTo>
                  <a:pt x="4822950" y="0"/>
                </a:moveTo>
                <a:lnTo>
                  <a:pt x="71647" y="1"/>
                </a:lnTo>
                <a:lnTo>
                  <a:pt x="31568" y="12478"/>
                </a:lnTo>
                <a:lnTo>
                  <a:pt x="5622" y="44162"/>
                </a:lnTo>
                <a:lnTo>
                  <a:pt x="0" y="361166"/>
                </a:lnTo>
                <a:lnTo>
                  <a:pt x="1547" y="375619"/>
                </a:lnTo>
                <a:lnTo>
                  <a:pt x="21286" y="411847"/>
                </a:lnTo>
                <a:lnTo>
                  <a:pt x="57653" y="431362"/>
                </a:lnTo>
                <a:lnTo>
                  <a:pt x="72134" y="432816"/>
                </a:lnTo>
                <a:lnTo>
                  <a:pt x="4823437" y="432814"/>
                </a:lnTo>
                <a:lnTo>
                  <a:pt x="4863516" y="420337"/>
                </a:lnTo>
                <a:lnTo>
                  <a:pt x="4889462" y="388653"/>
                </a:lnTo>
                <a:lnTo>
                  <a:pt x="4895084" y="71649"/>
                </a:lnTo>
                <a:lnTo>
                  <a:pt x="4893537" y="57196"/>
                </a:lnTo>
                <a:lnTo>
                  <a:pt x="4873798" y="20968"/>
                </a:lnTo>
                <a:lnTo>
                  <a:pt x="4837430" y="1453"/>
                </a:lnTo>
                <a:lnTo>
                  <a:pt x="482295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object 2"/>
          <p:cNvSpPr/>
          <p:nvPr/>
        </p:nvSpPr>
        <p:spPr>
          <a:xfrm>
            <a:off x="335279" y="906781"/>
            <a:ext cx="4895215" cy="463550"/>
          </a:xfrm>
          <a:custGeom>
            <a:avLst/>
            <a:gdLst/>
            <a:ahLst/>
            <a:cxnLst/>
            <a:rect l="l" t="t" r="r" b="b"/>
            <a:pathLst>
              <a:path w="4895215" h="463550">
                <a:moveTo>
                  <a:pt x="4817872" y="0"/>
                </a:moveTo>
                <a:lnTo>
                  <a:pt x="68438" y="493"/>
                </a:lnTo>
                <a:lnTo>
                  <a:pt x="29859" y="16221"/>
                </a:lnTo>
                <a:lnTo>
                  <a:pt x="5277" y="49101"/>
                </a:lnTo>
                <a:lnTo>
                  <a:pt x="0" y="77215"/>
                </a:lnTo>
                <a:lnTo>
                  <a:pt x="493" y="394857"/>
                </a:lnTo>
                <a:lnTo>
                  <a:pt x="16221" y="433436"/>
                </a:lnTo>
                <a:lnTo>
                  <a:pt x="49101" y="458018"/>
                </a:lnTo>
                <a:lnTo>
                  <a:pt x="77216" y="463295"/>
                </a:lnTo>
                <a:lnTo>
                  <a:pt x="4826649" y="462802"/>
                </a:lnTo>
                <a:lnTo>
                  <a:pt x="4865228" y="447074"/>
                </a:lnTo>
                <a:lnTo>
                  <a:pt x="4889810" y="414194"/>
                </a:lnTo>
                <a:lnTo>
                  <a:pt x="4895088" y="386079"/>
                </a:lnTo>
                <a:lnTo>
                  <a:pt x="4894594" y="68438"/>
                </a:lnTo>
                <a:lnTo>
                  <a:pt x="4878866" y="29859"/>
                </a:lnTo>
                <a:lnTo>
                  <a:pt x="4845986" y="5277"/>
                </a:lnTo>
                <a:lnTo>
                  <a:pt x="4817872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5279" y="2165607"/>
            <a:ext cx="4895215" cy="506095"/>
          </a:xfrm>
          <a:custGeom>
            <a:avLst/>
            <a:gdLst/>
            <a:ahLst/>
            <a:cxnLst/>
            <a:rect l="l" t="t" r="r" b="b"/>
            <a:pathLst>
              <a:path w="4895215" h="506094">
                <a:moveTo>
                  <a:pt x="4810760" y="0"/>
                </a:moveTo>
                <a:lnTo>
                  <a:pt x="78567" y="193"/>
                </a:lnTo>
                <a:lnTo>
                  <a:pt x="38693" y="13403"/>
                </a:lnTo>
                <a:lnTo>
                  <a:pt x="10617" y="43335"/>
                </a:lnTo>
                <a:lnTo>
                  <a:pt x="0" y="84327"/>
                </a:lnTo>
                <a:lnTo>
                  <a:pt x="194" y="427399"/>
                </a:lnTo>
                <a:lnTo>
                  <a:pt x="13406" y="467275"/>
                </a:lnTo>
                <a:lnTo>
                  <a:pt x="43338" y="495351"/>
                </a:lnTo>
                <a:lnTo>
                  <a:pt x="84328" y="505967"/>
                </a:lnTo>
                <a:lnTo>
                  <a:pt x="4816530" y="505773"/>
                </a:lnTo>
                <a:lnTo>
                  <a:pt x="4856399" y="492560"/>
                </a:lnTo>
                <a:lnTo>
                  <a:pt x="4884472" y="462625"/>
                </a:lnTo>
                <a:lnTo>
                  <a:pt x="4895088" y="421627"/>
                </a:lnTo>
                <a:lnTo>
                  <a:pt x="4894894" y="78567"/>
                </a:lnTo>
                <a:lnTo>
                  <a:pt x="4881684" y="38693"/>
                </a:lnTo>
                <a:lnTo>
                  <a:pt x="4851752" y="10617"/>
                </a:lnTo>
                <a:lnTo>
                  <a:pt x="4810760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61311" y="3717249"/>
            <a:ext cx="4895215" cy="463550"/>
          </a:xfrm>
          <a:custGeom>
            <a:avLst/>
            <a:gdLst/>
            <a:ahLst/>
            <a:cxnLst/>
            <a:rect l="l" t="t" r="r" b="b"/>
            <a:pathLst>
              <a:path w="4895215" h="463550">
                <a:moveTo>
                  <a:pt x="4817872" y="0"/>
                </a:moveTo>
                <a:lnTo>
                  <a:pt x="68438" y="493"/>
                </a:lnTo>
                <a:lnTo>
                  <a:pt x="29859" y="16221"/>
                </a:lnTo>
                <a:lnTo>
                  <a:pt x="5277" y="49101"/>
                </a:lnTo>
                <a:lnTo>
                  <a:pt x="0" y="77215"/>
                </a:lnTo>
                <a:lnTo>
                  <a:pt x="493" y="394857"/>
                </a:lnTo>
                <a:lnTo>
                  <a:pt x="16221" y="433436"/>
                </a:lnTo>
                <a:lnTo>
                  <a:pt x="49101" y="458018"/>
                </a:lnTo>
                <a:lnTo>
                  <a:pt x="77216" y="463295"/>
                </a:lnTo>
                <a:lnTo>
                  <a:pt x="4826649" y="462802"/>
                </a:lnTo>
                <a:lnTo>
                  <a:pt x="4865228" y="447074"/>
                </a:lnTo>
                <a:lnTo>
                  <a:pt x="4889810" y="414194"/>
                </a:lnTo>
                <a:lnTo>
                  <a:pt x="4895088" y="386079"/>
                </a:lnTo>
                <a:lnTo>
                  <a:pt x="4894594" y="68438"/>
                </a:lnTo>
                <a:lnTo>
                  <a:pt x="4878866" y="29859"/>
                </a:lnTo>
                <a:lnTo>
                  <a:pt x="4845986" y="5277"/>
                </a:lnTo>
                <a:lnTo>
                  <a:pt x="4817872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536004" y="851944"/>
            <a:ext cx="6349365" cy="524510"/>
          </a:xfrm>
          <a:custGeom>
            <a:avLst/>
            <a:gdLst/>
            <a:ahLst/>
            <a:cxnLst/>
            <a:rect l="l" t="t" r="r" b="b"/>
            <a:pathLst>
              <a:path w="6349365" h="524510">
                <a:moveTo>
                  <a:pt x="6261608" y="0"/>
                </a:moveTo>
                <a:lnTo>
                  <a:pt x="76683" y="647"/>
                </a:lnTo>
                <a:lnTo>
                  <a:pt x="37595" y="15555"/>
                </a:lnTo>
                <a:lnTo>
                  <a:pt x="10277" y="46222"/>
                </a:lnTo>
                <a:lnTo>
                  <a:pt x="0" y="87375"/>
                </a:lnTo>
                <a:lnTo>
                  <a:pt x="647" y="447572"/>
                </a:lnTo>
                <a:lnTo>
                  <a:pt x="15555" y="486660"/>
                </a:lnTo>
                <a:lnTo>
                  <a:pt x="46222" y="513978"/>
                </a:lnTo>
                <a:lnTo>
                  <a:pt x="87376" y="524255"/>
                </a:lnTo>
                <a:lnTo>
                  <a:pt x="6272300" y="523608"/>
                </a:lnTo>
                <a:lnTo>
                  <a:pt x="6311388" y="508700"/>
                </a:lnTo>
                <a:lnTo>
                  <a:pt x="6338706" y="478033"/>
                </a:lnTo>
                <a:lnTo>
                  <a:pt x="6348984" y="436879"/>
                </a:lnTo>
                <a:lnTo>
                  <a:pt x="6348336" y="76683"/>
                </a:lnTo>
                <a:lnTo>
                  <a:pt x="6333428" y="37595"/>
                </a:lnTo>
                <a:lnTo>
                  <a:pt x="6302761" y="10277"/>
                </a:lnTo>
                <a:lnTo>
                  <a:pt x="6261608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535294" y="4249545"/>
            <a:ext cx="6349365" cy="619099"/>
          </a:xfrm>
          <a:custGeom>
            <a:avLst/>
            <a:gdLst/>
            <a:ahLst/>
            <a:cxnLst/>
            <a:rect l="l" t="t" r="r" b="b"/>
            <a:pathLst>
              <a:path w="6349365" h="524510">
                <a:moveTo>
                  <a:pt x="6261608" y="0"/>
                </a:moveTo>
                <a:lnTo>
                  <a:pt x="76683" y="647"/>
                </a:lnTo>
                <a:lnTo>
                  <a:pt x="37595" y="15555"/>
                </a:lnTo>
                <a:lnTo>
                  <a:pt x="10277" y="46222"/>
                </a:lnTo>
                <a:lnTo>
                  <a:pt x="0" y="87376"/>
                </a:lnTo>
                <a:lnTo>
                  <a:pt x="647" y="447572"/>
                </a:lnTo>
                <a:lnTo>
                  <a:pt x="15555" y="486660"/>
                </a:lnTo>
                <a:lnTo>
                  <a:pt x="46222" y="513978"/>
                </a:lnTo>
                <a:lnTo>
                  <a:pt x="87376" y="524256"/>
                </a:lnTo>
                <a:lnTo>
                  <a:pt x="6272300" y="523608"/>
                </a:lnTo>
                <a:lnTo>
                  <a:pt x="6311388" y="508700"/>
                </a:lnTo>
                <a:lnTo>
                  <a:pt x="6338706" y="478033"/>
                </a:lnTo>
                <a:lnTo>
                  <a:pt x="6348984" y="436880"/>
                </a:lnTo>
                <a:lnTo>
                  <a:pt x="6348336" y="76683"/>
                </a:lnTo>
                <a:lnTo>
                  <a:pt x="6333428" y="37595"/>
                </a:lnTo>
                <a:lnTo>
                  <a:pt x="6302761" y="10277"/>
                </a:lnTo>
                <a:lnTo>
                  <a:pt x="6261608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565647" y="4963160"/>
            <a:ext cx="6349365" cy="523240"/>
          </a:xfrm>
          <a:custGeom>
            <a:avLst/>
            <a:gdLst/>
            <a:ahLst/>
            <a:cxnLst/>
            <a:rect l="l" t="t" r="r" b="b"/>
            <a:pathLst>
              <a:path w="6349365" h="523239">
                <a:moveTo>
                  <a:pt x="6261862" y="0"/>
                </a:moveTo>
                <a:lnTo>
                  <a:pt x="76837" y="600"/>
                </a:lnTo>
                <a:lnTo>
                  <a:pt x="37684" y="15372"/>
                </a:lnTo>
                <a:lnTo>
                  <a:pt x="10304" y="45980"/>
                </a:lnTo>
                <a:lnTo>
                  <a:pt x="0" y="87121"/>
                </a:lnTo>
                <a:lnTo>
                  <a:pt x="601" y="445891"/>
                </a:lnTo>
                <a:lnTo>
                  <a:pt x="15376" y="485043"/>
                </a:lnTo>
                <a:lnTo>
                  <a:pt x="45983" y="512425"/>
                </a:lnTo>
                <a:lnTo>
                  <a:pt x="87122" y="522731"/>
                </a:lnTo>
                <a:lnTo>
                  <a:pt x="6272155" y="522130"/>
                </a:lnTo>
                <a:lnTo>
                  <a:pt x="6311304" y="507351"/>
                </a:lnTo>
                <a:lnTo>
                  <a:pt x="6338680" y="476738"/>
                </a:lnTo>
                <a:lnTo>
                  <a:pt x="6348984" y="435597"/>
                </a:lnTo>
                <a:lnTo>
                  <a:pt x="6348383" y="76837"/>
                </a:lnTo>
                <a:lnTo>
                  <a:pt x="6333611" y="37684"/>
                </a:lnTo>
                <a:lnTo>
                  <a:pt x="6303003" y="10304"/>
                </a:lnTo>
                <a:lnTo>
                  <a:pt x="6261862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841992" y="309372"/>
            <a:ext cx="2350006" cy="15666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07148" y="1003744"/>
            <a:ext cx="4474845" cy="4921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050">
              <a:lnSpc>
                <a:spcPct val="100000"/>
              </a:lnSpc>
            </a:pPr>
            <a:r>
              <a:rPr sz="1800" b="1" spc="-10" dirty="0">
                <a:solidFill>
                  <a:srgbClr val="043266"/>
                </a:solidFill>
                <a:latin typeface="PMingLiU"/>
                <a:cs typeface="PMingLiU"/>
              </a:rPr>
              <a:t>本科學士</a:t>
            </a:r>
            <a:endParaRPr sz="1800" dirty="0">
              <a:latin typeface="PMingLiU"/>
              <a:cs typeface="PMingLiU"/>
            </a:endParaRPr>
          </a:p>
          <a:p>
            <a:pPr marL="197485" marR="281940" indent="-114300">
              <a:lnSpc>
                <a:spcPts val="1630"/>
              </a:lnSpc>
              <a:spcBef>
                <a:spcPts val="1019"/>
              </a:spcBef>
            </a:pP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4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工商管理學士及理學士</a:t>
            </a:r>
            <a:r>
              <a:rPr sz="1400" spc="-15" dirty="0">
                <a:solidFill>
                  <a:srgbClr val="212121"/>
                </a:solidFill>
                <a:latin typeface="PMingLiU"/>
                <a:cs typeface="PMingLiU"/>
              </a:rPr>
              <a:t>課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程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11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個，</a:t>
            </a:r>
            <a:r>
              <a:rPr sz="1400" spc="-15" dirty="0">
                <a:solidFill>
                  <a:srgbClr val="212121"/>
                </a:solidFill>
                <a:latin typeface="PMingLiU"/>
                <a:cs typeface="PMingLiU"/>
              </a:rPr>
              <a:t>與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其他</a:t>
            </a:r>
            <a:r>
              <a:rPr sz="1400" spc="-15" dirty="0">
                <a:solidFill>
                  <a:srgbClr val="212121"/>
                </a:solidFill>
                <a:latin typeface="PMingLiU"/>
                <a:cs typeface="PMingLiU"/>
              </a:rPr>
              <a:t>學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院合</a:t>
            </a:r>
            <a:r>
              <a:rPr sz="1400" spc="-15" dirty="0">
                <a:solidFill>
                  <a:srgbClr val="212121"/>
                </a:solidFill>
                <a:latin typeface="PMingLiU"/>
                <a:cs typeface="PMingLiU"/>
              </a:rPr>
              <a:t>辦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/ 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跨學科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/</a:t>
            </a:r>
            <a:r>
              <a:rPr sz="1400" spc="-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雙學位課程共</a:t>
            </a:r>
            <a:r>
              <a:rPr sz="1400" spc="-5" dirty="0">
                <a:solidFill>
                  <a:srgbClr val="212121"/>
                </a:solidFill>
                <a:latin typeface="Calibri"/>
                <a:cs typeface="Calibri"/>
              </a:rPr>
              <a:t>7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個</a:t>
            </a:r>
            <a:r>
              <a:rPr sz="1400" spc="-65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400" spc="-10" dirty="0">
                <a:solidFill>
                  <a:srgbClr val="808080"/>
                </a:solidFill>
                <a:latin typeface="Calibri"/>
                <a:cs typeface="Calibri"/>
              </a:rPr>
              <a:t>(</a:t>
            </a:r>
            <a:r>
              <a:rPr sz="1400" dirty="0">
                <a:solidFill>
                  <a:srgbClr val="808080"/>
                </a:solidFill>
                <a:latin typeface="PMingLiU"/>
                <a:cs typeface="PMingLiU"/>
              </a:rPr>
              <a:t>政府資助</a:t>
            </a:r>
            <a:r>
              <a:rPr sz="1400" dirty="0">
                <a:solidFill>
                  <a:srgbClr val="808080"/>
                </a:solidFill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275"/>
              </a:spcBef>
            </a:pP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4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全球工商管理學士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*</a:t>
            </a:r>
            <a:r>
              <a:rPr sz="14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spc="-10" dirty="0">
                <a:solidFill>
                  <a:srgbClr val="808080"/>
                </a:solidFill>
                <a:latin typeface="Calibri"/>
                <a:cs typeface="Calibri"/>
              </a:rPr>
              <a:t>(</a:t>
            </a:r>
            <a:r>
              <a:rPr sz="1400" dirty="0">
                <a:solidFill>
                  <a:srgbClr val="808080"/>
                </a:solidFill>
                <a:latin typeface="PMingLiU"/>
                <a:cs typeface="PMingLiU"/>
              </a:rPr>
              <a:t>自資課程</a:t>
            </a:r>
            <a:r>
              <a:rPr sz="1400" dirty="0">
                <a:solidFill>
                  <a:srgbClr val="808080"/>
                </a:solidFill>
                <a:latin typeface="Calibri"/>
                <a:cs typeface="Calibri"/>
              </a:rPr>
              <a:t>)</a:t>
            </a:r>
            <a:endParaRPr sz="14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450" dirty="0">
              <a:latin typeface="Times New Roman"/>
              <a:cs typeface="Times New Roman"/>
            </a:endParaRPr>
          </a:p>
          <a:p>
            <a:pPr marL="20955">
              <a:lnSpc>
                <a:spcPct val="100000"/>
              </a:lnSpc>
            </a:pPr>
            <a:r>
              <a:rPr sz="1800" b="1" spc="-10" dirty="0">
                <a:solidFill>
                  <a:srgbClr val="043266"/>
                </a:solidFill>
                <a:latin typeface="PMingLiU"/>
                <a:cs typeface="PMingLiU"/>
              </a:rPr>
              <a:t>工商管理</a:t>
            </a:r>
            <a:r>
              <a:rPr sz="1800" b="1" spc="-20" dirty="0">
                <a:solidFill>
                  <a:srgbClr val="043266"/>
                </a:solidFill>
                <a:latin typeface="PMingLiU"/>
                <a:cs typeface="PMingLiU"/>
              </a:rPr>
              <a:t>碩士</a:t>
            </a:r>
            <a:r>
              <a:rPr sz="1800" b="1" spc="-4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1800" b="1" spc="-10" dirty="0">
                <a:solidFill>
                  <a:srgbClr val="043266"/>
                </a:solidFill>
                <a:latin typeface="Calibri"/>
                <a:cs typeface="Calibri"/>
              </a:rPr>
              <a:t>(</a:t>
            </a:r>
            <a:r>
              <a:rPr sz="1800" b="1" spc="-5" dirty="0">
                <a:solidFill>
                  <a:srgbClr val="043266"/>
                </a:solidFill>
                <a:latin typeface="Calibri"/>
                <a:cs typeface="Calibri"/>
              </a:rPr>
              <a:t>M</a:t>
            </a:r>
            <a:r>
              <a:rPr sz="1800" b="1" spc="-25" dirty="0">
                <a:solidFill>
                  <a:srgbClr val="043266"/>
                </a:solidFill>
                <a:latin typeface="Calibri"/>
                <a:cs typeface="Calibri"/>
              </a:rPr>
              <a:t>B</a:t>
            </a:r>
            <a:r>
              <a:rPr sz="1800" b="1" spc="-10" dirty="0">
                <a:solidFill>
                  <a:srgbClr val="043266"/>
                </a:solidFill>
                <a:latin typeface="Calibri"/>
                <a:cs typeface="Calibri"/>
              </a:rPr>
              <a:t>A)</a:t>
            </a:r>
            <a:endParaRPr sz="1800" dirty="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1090"/>
              </a:spcBef>
            </a:pP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4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全日制課程</a:t>
            </a:r>
            <a:endParaRPr sz="1400" dirty="0">
              <a:latin typeface="PMingLiU"/>
              <a:cs typeface="PMingLiU"/>
            </a:endParaRPr>
          </a:p>
          <a:p>
            <a:pPr marL="83185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4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單週兼讀制課程</a:t>
            </a:r>
            <a:endParaRPr sz="1400" dirty="0">
              <a:latin typeface="PMingLiU"/>
              <a:cs typeface="PMingLiU"/>
            </a:endParaRPr>
          </a:p>
          <a:p>
            <a:pPr marL="83185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4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雙週兼讀制課程</a:t>
            </a:r>
            <a:endParaRPr sz="1400" dirty="0">
              <a:latin typeface="PMingLiU"/>
              <a:cs typeface="PMingLiU"/>
            </a:endParaRPr>
          </a:p>
          <a:p>
            <a:pPr marL="83185">
              <a:lnSpc>
                <a:spcPct val="100000"/>
              </a:lnSpc>
              <a:spcBef>
                <a:spcPts val="320"/>
              </a:spcBef>
              <a:spcAft>
                <a:spcPts val="600"/>
              </a:spcAft>
            </a:pP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4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兼讀制國際工商管理碩</a:t>
            </a:r>
            <a:r>
              <a:rPr sz="1400" spc="-15" dirty="0">
                <a:solidFill>
                  <a:srgbClr val="212121"/>
                </a:solidFill>
                <a:latin typeface="PMingLiU"/>
                <a:cs typeface="PMingLiU"/>
              </a:rPr>
              <a:t>士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數碼</a:t>
            </a:r>
            <a:r>
              <a:rPr sz="1400" spc="-15" dirty="0">
                <a:solidFill>
                  <a:srgbClr val="212121"/>
                </a:solidFill>
                <a:latin typeface="PMingLiU"/>
                <a:cs typeface="PMingLiU"/>
              </a:rPr>
              <a:t>課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程</a:t>
            </a:r>
            <a:endParaRPr sz="1400" dirty="0">
              <a:latin typeface="PMingLiU"/>
              <a:cs typeface="PMingLiU"/>
            </a:endParaRPr>
          </a:p>
          <a:p>
            <a:pPr marL="18415">
              <a:lnSpc>
                <a:spcPct val="100000"/>
              </a:lnSpc>
              <a:spcBef>
                <a:spcPts val="735"/>
              </a:spcBef>
            </a:pPr>
            <a:r>
              <a:rPr sz="1800" b="1" spc="-10" dirty="0">
                <a:solidFill>
                  <a:srgbClr val="043266"/>
                </a:solidFill>
                <a:latin typeface="PMingLiU"/>
                <a:cs typeface="PMingLiU"/>
              </a:rPr>
              <a:t>行政人員</a:t>
            </a:r>
            <a:r>
              <a:rPr sz="1800" b="1" spc="-20" dirty="0">
                <a:solidFill>
                  <a:srgbClr val="043266"/>
                </a:solidFill>
                <a:latin typeface="PMingLiU"/>
                <a:cs typeface="PMingLiU"/>
              </a:rPr>
              <a:t>工商</a:t>
            </a:r>
            <a:r>
              <a:rPr sz="1800" b="1" spc="-25" dirty="0">
                <a:solidFill>
                  <a:srgbClr val="043266"/>
                </a:solidFill>
                <a:latin typeface="PMingLiU"/>
                <a:cs typeface="PMingLiU"/>
              </a:rPr>
              <a:t>管</a:t>
            </a:r>
            <a:r>
              <a:rPr sz="1800" b="1" spc="-20" dirty="0">
                <a:solidFill>
                  <a:srgbClr val="043266"/>
                </a:solidFill>
                <a:latin typeface="PMingLiU"/>
                <a:cs typeface="PMingLiU"/>
              </a:rPr>
              <a:t>理</a:t>
            </a:r>
            <a:r>
              <a:rPr sz="1800" b="1" spc="-10" dirty="0">
                <a:solidFill>
                  <a:srgbClr val="043266"/>
                </a:solidFill>
                <a:latin typeface="PMingLiU"/>
                <a:cs typeface="PMingLiU"/>
              </a:rPr>
              <a:t>碩</a:t>
            </a:r>
            <a:r>
              <a:rPr sz="1800" b="1" spc="-20" dirty="0">
                <a:solidFill>
                  <a:srgbClr val="043266"/>
                </a:solidFill>
                <a:latin typeface="PMingLiU"/>
                <a:cs typeface="PMingLiU"/>
              </a:rPr>
              <a:t>士 </a:t>
            </a:r>
            <a:r>
              <a:rPr sz="1800" b="1" spc="-10" dirty="0">
                <a:solidFill>
                  <a:srgbClr val="043266"/>
                </a:solidFill>
                <a:latin typeface="Calibri"/>
                <a:cs typeface="Calibri"/>
              </a:rPr>
              <a:t>(</a:t>
            </a:r>
            <a:r>
              <a:rPr sz="1800" b="1" spc="-20" dirty="0">
                <a:solidFill>
                  <a:srgbClr val="043266"/>
                </a:solidFill>
                <a:latin typeface="Calibri"/>
                <a:cs typeface="Calibri"/>
              </a:rPr>
              <a:t>EM</a:t>
            </a:r>
            <a:r>
              <a:rPr sz="1800" b="1" spc="-25" dirty="0">
                <a:solidFill>
                  <a:srgbClr val="043266"/>
                </a:solidFill>
                <a:latin typeface="Calibri"/>
                <a:cs typeface="Calibri"/>
              </a:rPr>
              <a:t>B</a:t>
            </a:r>
            <a:r>
              <a:rPr sz="1800" b="1" spc="-10" dirty="0">
                <a:solidFill>
                  <a:srgbClr val="043266"/>
                </a:solidFill>
                <a:latin typeface="Calibri"/>
                <a:cs typeface="Calibri"/>
              </a:rPr>
              <a:t>A)</a:t>
            </a:r>
            <a:endParaRPr sz="1800" dirty="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1080"/>
              </a:spcBef>
            </a:pP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4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凱洛格</a:t>
            </a:r>
            <a:r>
              <a:rPr sz="1400" spc="-65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– 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科大行政人員工商管理</a:t>
            </a:r>
            <a:r>
              <a:rPr sz="1400" spc="-15" dirty="0">
                <a:solidFill>
                  <a:srgbClr val="212121"/>
                </a:solidFill>
                <a:latin typeface="PMingLiU"/>
                <a:cs typeface="PMingLiU"/>
              </a:rPr>
              <a:t>碩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士課</a:t>
            </a:r>
            <a:r>
              <a:rPr sz="1400" spc="-15" dirty="0">
                <a:solidFill>
                  <a:srgbClr val="212121"/>
                </a:solidFill>
                <a:latin typeface="PMingLiU"/>
                <a:cs typeface="PMingLiU"/>
              </a:rPr>
              <a:t>程</a:t>
            </a: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*</a:t>
            </a:r>
            <a:endParaRPr sz="1400" dirty="0"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4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 err="1">
                <a:solidFill>
                  <a:srgbClr val="212121"/>
                </a:solidFill>
                <a:latin typeface="PMingLiU"/>
                <a:cs typeface="PMingLiU"/>
              </a:rPr>
              <a:t>科大中英雙語</a:t>
            </a:r>
            <a:r>
              <a:rPr lang="en-US" sz="1400" spc="-5" dirty="0">
                <a:solidFill>
                  <a:srgbClr val="212121"/>
                </a:solidFill>
                <a:latin typeface="Calibri"/>
                <a:cs typeface="Calibri"/>
              </a:rPr>
              <a:t> EM</a:t>
            </a:r>
            <a:r>
              <a:rPr lang="en-US" sz="1400" spc="-10" dirty="0">
                <a:solidFill>
                  <a:srgbClr val="212121"/>
                </a:solidFill>
                <a:latin typeface="Calibri"/>
                <a:cs typeface="Calibri"/>
              </a:rPr>
              <a:t>B</a:t>
            </a:r>
            <a:r>
              <a:rPr lang="en-US" sz="1400" dirty="0">
                <a:solidFill>
                  <a:srgbClr val="212121"/>
                </a:solidFill>
                <a:latin typeface="Calibri"/>
                <a:cs typeface="Calibri"/>
              </a:rPr>
              <a:t>A </a:t>
            </a:r>
            <a:r>
              <a:rPr sz="1400" dirty="0" err="1">
                <a:solidFill>
                  <a:srgbClr val="212121"/>
                </a:solidFill>
                <a:latin typeface="PMingLiU"/>
                <a:cs typeface="PMingLiU"/>
              </a:rPr>
              <a:t>課程</a:t>
            </a:r>
            <a:endParaRPr lang="en-US" sz="1400" dirty="0">
              <a:latin typeface="PMingLiU"/>
              <a:cs typeface="PMingLiU"/>
            </a:endParaRPr>
          </a:p>
          <a:p>
            <a:pPr marL="83185">
              <a:lnSpc>
                <a:spcPct val="100000"/>
              </a:lnSpc>
              <a:spcBef>
                <a:spcPts val="320"/>
              </a:spcBef>
            </a:pPr>
            <a:endParaRPr lang="en-US" sz="1400" dirty="0">
              <a:solidFill>
                <a:srgbClr val="212121"/>
              </a:solidFill>
              <a:latin typeface="Calibri"/>
              <a:cs typeface="Calibri"/>
            </a:endParaRPr>
          </a:p>
          <a:p>
            <a:pPr marL="83185">
              <a:lnSpc>
                <a:spcPct val="100000"/>
              </a:lnSpc>
              <a:spcBef>
                <a:spcPts val="320"/>
              </a:spcBef>
              <a:spcAft>
                <a:spcPts val="600"/>
              </a:spcAft>
            </a:pPr>
            <a:r>
              <a:rPr sz="1800" b="1" spc="-10" dirty="0" err="1">
                <a:solidFill>
                  <a:srgbClr val="043266"/>
                </a:solidFill>
                <a:latin typeface="PMingLiU"/>
                <a:cs typeface="PMingLiU"/>
              </a:rPr>
              <a:t>非學位</a:t>
            </a:r>
            <a:r>
              <a:rPr sz="1800" b="1" spc="-20" dirty="0" err="1">
                <a:solidFill>
                  <a:srgbClr val="043266"/>
                </a:solidFill>
                <a:latin typeface="PMingLiU"/>
                <a:cs typeface="PMingLiU"/>
              </a:rPr>
              <a:t>高級管理人員課程</a:t>
            </a:r>
            <a:endParaRPr sz="1800" dirty="0">
              <a:latin typeface="PMingLiU"/>
              <a:cs typeface="PMingLiU"/>
            </a:endParaRPr>
          </a:p>
          <a:p>
            <a:pPr marL="106680">
              <a:lnSpc>
                <a:spcPct val="100000"/>
              </a:lnSpc>
              <a:spcBef>
                <a:spcPts val="844"/>
              </a:spcBef>
            </a:pPr>
            <a:r>
              <a:rPr sz="1400" spc="170" dirty="0">
                <a:solidFill>
                  <a:srgbClr val="212121"/>
                </a:solidFill>
                <a:latin typeface="Wingdings"/>
                <a:cs typeface="Wingdings"/>
              </a:rPr>
              <a:t>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公開課程</a:t>
            </a:r>
            <a:endParaRPr sz="1400" dirty="0">
              <a:latin typeface="PMingLiU"/>
              <a:cs typeface="PMingLiU"/>
            </a:endParaRPr>
          </a:p>
          <a:p>
            <a:pPr marL="106680">
              <a:lnSpc>
                <a:spcPct val="100000"/>
              </a:lnSpc>
            </a:pPr>
            <a:r>
              <a:rPr sz="1400" spc="170" dirty="0">
                <a:solidFill>
                  <a:srgbClr val="212121"/>
                </a:solidFill>
                <a:latin typeface="Wingdings"/>
                <a:cs typeface="Wingdings"/>
              </a:rPr>
              <a:t></a:t>
            </a:r>
            <a:r>
              <a:rPr sz="1400" dirty="0">
                <a:solidFill>
                  <a:srgbClr val="212121"/>
                </a:solidFill>
                <a:latin typeface="PMingLiU"/>
                <a:cs typeface="PMingLiU"/>
              </a:rPr>
              <a:t>企業課程</a:t>
            </a:r>
            <a:endParaRPr sz="1400" dirty="0">
              <a:latin typeface="PMingLiU"/>
              <a:cs typeface="PMingLiU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681534" y="951937"/>
            <a:ext cx="6510466" cy="396390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043266"/>
                </a:solidFill>
                <a:latin typeface="PMingLiU"/>
                <a:cs typeface="PMingLiU"/>
              </a:rPr>
              <a:t>理學碩</a:t>
            </a:r>
            <a:r>
              <a:rPr sz="1800" b="1" spc="-20" dirty="0">
                <a:solidFill>
                  <a:srgbClr val="043266"/>
                </a:solidFill>
                <a:latin typeface="PMingLiU"/>
                <a:cs typeface="PMingLiU"/>
              </a:rPr>
              <a:t>士</a:t>
            </a:r>
            <a:r>
              <a:rPr sz="1800" b="1" spc="-90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1800" b="1" spc="-10" dirty="0">
                <a:solidFill>
                  <a:srgbClr val="043266"/>
                </a:solidFill>
                <a:latin typeface="Calibri"/>
                <a:cs typeface="Calibri"/>
              </a:rPr>
              <a:t>(</a:t>
            </a:r>
            <a:r>
              <a:rPr sz="1800" b="1" spc="-5" dirty="0">
                <a:solidFill>
                  <a:srgbClr val="043266"/>
                </a:solidFill>
                <a:latin typeface="Calibri"/>
                <a:cs typeface="Calibri"/>
              </a:rPr>
              <a:t>M</a:t>
            </a:r>
            <a:r>
              <a:rPr sz="1800" b="1" spc="-10" dirty="0">
                <a:solidFill>
                  <a:srgbClr val="043266"/>
                </a:solidFill>
                <a:latin typeface="Calibri"/>
                <a:cs typeface="Calibri"/>
              </a:rPr>
              <a:t>Sc)</a:t>
            </a:r>
            <a:endParaRPr sz="1800" dirty="0">
              <a:latin typeface="Calibri"/>
              <a:cs typeface="Calibri"/>
            </a:endParaRPr>
          </a:p>
          <a:p>
            <a:pPr marL="120014">
              <a:lnSpc>
                <a:spcPct val="100000"/>
              </a:lnSpc>
              <a:spcBef>
                <a:spcPts val="1160"/>
              </a:spcBef>
            </a:pP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2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12121"/>
                </a:solidFill>
                <a:latin typeface="PMingLiU"/>
                <a:cs typeface="PMingLiU"/>
              </a:rPr>
              <a:t>科大</a:t>
            </a:r>
            <a:r>
              <a:rPr sz="1200" spc="-55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–</a:t>
            </a:r>
            <a:r>
              <a:rPr sz="1200" spc="-1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12121"/>
                </a:solidFill>
                <a:latin typeface="PMingLiU"/>
                <a:cs typeface="PMingLiU"/>
              </a:rPr>
              <a:t>紐大環球金融理學碩士課</a:t>
            </a:r>
            <a:r>
              <a:rPr sz="1200" spc="-15" dirty="0">
                <a:solidFill>
                  <a:srgbClr val="212121"/>
                </a:solidFill>
                <a:latin typeface="PMingLiU"/>
                <a:cs typeface="PMingLiU"/>
              </a:rPr>
              <a:t>程</a:t>
            </a: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*</a:t>
            </a:r>
            <a:r>
              <a:rPr sz="1200" spc="-3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spc="-10" dirty="0">
                <a:solidFill>
                  <a:srgbClr val="808080"/>
                </a:solidFill>
                <a:latin typeface="Calibri"/>
                <a:cs typeface="Calibri"/>
              </a:rPr>
              <a:t>(</a:t>
            </a:r>
            <a:r>
              <a:rPr sz="1200" dirty="0">
                <a:solidFill>
                  <a:srgbClr val="808080"/>
                </a:solidFill>
                <a:latin typeface="PMingLiU"/>
                <a:cs typeface="PMingLiU"/>
              </a:rPr>
              <a:t>兼讀制</a:t>
            </a:r>
            <a:r>
              <a:rPr sz="1200" dirty="0">
                <a:solidFill>
                  <a:srgbClr val="808080"/>
                </a:solidFill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 marL="119380">
              <a:lnSpc>
                <a:spcPct val="100000"/>
              </a:lnSpc>
              <a:spcBef>
                <a:spcPts val="320"/>
              </a:spcBef>
            </a:pP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2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12121"/>
                </a:solidFill>
                <a:latin typeface="PMingLiU"/>
                <a:cs typeface="PMingLiU"/>
              </a:rPr>
              <a:t>會計學理學碩士課程</a:t>
            </a:r>
            <a:r>
              <a:rPr sz="1200" spc="-9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200" spc="-10" dirty="0">
                <a:solidFill>
                  <a:srgbClr val="808080"/>
                </a:solidFill>
                <a:latin typeface="Calibri"/>
                <a:cs typeface="Calibri"/>
              </a:rPr>
              <a:t>(</a:t>
            </a:r>
            <a:r>
              <a:rPr sz="1200" dirty="0">
                <a:solidFill>
                  <a:srgbClr val="808080"/>
                </a:solidFill>
                <a:latin typeface="PMingLiU"/>
                <a:cs typeface="PMingLiU"/>
              </a:rPr>
              <a:t>全日制</a:t>
            </a:r>
            <a:r>
              <a:rPr sz="1200" dirty="0">
                <a:solidFill>
                  <a:srgbClr val="808080"/>
                </a:solidFill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 marL="119380">
              <a:lnSpc>
                <a:spcPct val="100000"/>
              </a:lnSpc>
              <a:spcBef>
                <a:spcPts val="320"/>
              </a:spcBef>
            </a:pP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2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12121"/>
                </a:solidFill>
                <a:latin typeface="PMingLiU"/>
                <a:cs typeface="PMingLiU"/>
              </a:rPr>
              <a:t>商業分析學理學碩士課程</a:t>
            </a:r>
            <a:r>
              <a:rPr sz="1200" spc="-65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200" spc="-10" dirty="0">
                <a:solidFill>
                  <a:srgbClr val="808080"/>
                </a:solidFill>
                <a:latin typeface="Calibri"/>
                <a:cs typeface="Calibri"/>
              </a:rPr>
              <a:t>(</a:t>
            </a:r>
            <a:r>
              <a:rPr sz="1200" dirty="0">
                <a:solidFill>
                  <a:srgbClr val="808080"/>
                </a:solidFill>
                <a:latin typeface="PMingLiU"/>
                <a:cs typeface="PMingLiU"/>
              </a:rPr>
              <a:t>全日制及</a:t>
            </a:r>
            <a:r>
              <a:rPr sz="1200" spc="-15" dirty="0">
                <a:solidFill>
                  <a:srgbClr val="808080"/>
                </a:solidFill>
                <a:latin typeface="PMingLiU"/>
                <a:cs typeface="PMingLiU"/>
              </a:rPr>
              <a:t>兼</a:t>
            </a:r>
            <a:r>
              <a:rPr sz="1200" dirty="0">
                <a:solidFill>
                  <a:srgbClr val="808080"/>
                </a:solidFill>
                <a:latin typeface="PMingLiU"/>
                <a:cs typeface="PMingLiU"/>
              </a:rPr>
              <a:t>讀制</a:t>
            </a:r>
            <a:r>
              <a:rPr sz="1200" dirty="0">
                <a:solidFill>
                  <a:srgbClr val="808080"/>
                </a:solidFill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 marL="119380">
              <a:lnSpc>
                <a:spcPct val="100000"/>
              </a:lnSpc>
              <a:spcBef>
                <a:spcPts val="320"/>
              </a:spcBef>
            </a:pP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2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12121"/>
                </a:solidFill>
                <a:latin typeface="PMingLiU"/>
                <a:cs typeface="PMingLiU"/>
              </a:rPr>
              <a:t>經濟學理學碩士課程</a:t>
            </a:r>
            <a:r>
              <a:rPr sz="1200" spc="-90" dirty="0">
                <a:solidFill>
                  <a:srgbClr val="212121"/>
                </a:solidFill>
                <a:latin typeface="PMingLiU"/>
                <a:cs typeface="PMingLiU"/>
              </a:rPr>
              <a:t> </a:t>
            </a:r>
            <a:r>
              <a:rPr sz="1200" spc="-10" dirty="0">
                <a:solidFill>
                  <a:srgbClr val="808080"/>
                </a:solidFill>
                <a:latin typeface="Calibri"/>
                <a:cs typeface="Calibri"/>
              </a:rPr>
              <a:t>(</a:t>
            </a:r>
            <a:r>
              <a:rPr sz="1200" dirty="0">
                <a:solidFill>
                  <a:srgbClr val="808080"/>
                </a:solidFill>
                <a:latin typeface="PMingLiU"/>
                <a:cs typeface="PMingLiU"/>
              </a:rPr>
              <a:t>全日制</a:t>
            </a:r>
            <a:r>
              <a:rPr sz="1200" dirty="0">
                <a:solidFill>
                  <a:srgbClr val="808080"/>
                </a:solidFill>
                <a:latin typeface="Calibri"/>
                <a:cs typeface="Calibri"/>
              </a:rPr>
              <a:t>)</a:t>
            </a:r>
            <a:endParaRPr sz="1200" dirty="0">
              <a:latin typeface="Calibri"/>
              <a:cs typeface="Calibri"/>
            </a:endParaRPr>
          </a:p>
          <a:p>
            <a:pPr marL="119380">
              <a:lnSpc>
                <a:spcPct val="100000"/>
              </a:lnSpc>
              <a:spcBef>
                <a:spcPts val="320"/>
              </a:spcBef>
            </a:pPr>
            <a:r>
              <a:rPr sz="12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2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金融學理學碩士課程</a:t>
            </a:r>
            <a:r>
              <a:rPr sz="1200" spc="-90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 </a:t>
            </a:r>
            <a:r>
              <a:rPr sz="1200" spc="-1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(</a:t>
            </a:r>
            <a:r>
              <a:rPr sz="120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全日制及兼讀制</a:t>
            </a:r>
            <a:r>
              <a:rPr sz="120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)</a:t>
            </a:r>
            <a:endParaRPr sz="1200" dirty="0">
              <a:latin typeface="PMingLiU" panose="02020500000000000000" pitchFamily="18" charset="-120"/>
              <a:ea typeface="PMingLiU" panose="02020500000000000000" pitchFamily="18" charset="-120"/>
              <a:cs typeface="Calibri"/>
            </a:endParaRPr>
          </a:p>
          <a:p>
            <a:pPr marL="119380">
              <a:lnSpc>
                <a:spcPct val="100000"/>
              </a:lnSpc>
              <a:spcBef>
                <a:spcPts val="320"/>
              </a:spcBef>
            </a:pPr>
            <a:r>
              <a:rPr lang="en-US" sz="12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lang="en-US" sz="12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 err="1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金融科技學理學碩士課程</a:t>
            </a:r>
            <a:r>
              <a:rPr sz="1200" spc="-65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 </a:t>
            </a:r>
            <a:r>
              <a:rPr sz="1200" spc="-1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(</a:t>
            </a:r>
            <a:r>
              <a:rPr sz="1200" dirty="0" err="1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全日制及</a:t>
            </a:r>
            <a:r>
              <a:rPr sz="1200" spc="-15" dirty="0" err="1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兼</a:t>
            </a:r>
            <a:r>
              <a:rPr sz="1200" dirty="0" err="1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讀制</a:t>
            </a:r>
            <a:r>
              <a:rPr sz="120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)</a:t>
            </a:r>
            <a:endParaRPr lang="en-US" sz="1200" dirty="0">
              <a:latin typeface="PMingLiU" panose="02020500000000000000" pitchFamily="18" charset="-120"/>
              <a:ea typeface="PMingLiU" panose="02020500000000000000" pitchFamily="18" charset="-120"/>
              <a:cs typeface="Calibri"/>
            </a:endParaRPr>
          </a:p>
          <a:p>
            <a:pPr marL="119380">
              <a:lnSpc>
                <a:spcPct val="100000"/>
              </a:lnSpc>
              <a:spcBef>
                <a:spcPts val="320"/>
              </a:spcBef>
            </a:pPr>
            <a:r>
              <a:rPr lang="en-US" sz="12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lang="en-US" sz="12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 err="1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環球運營管理理學碩士</a:t>
            </a:r>
            <a:r>
              <a:rPr sz="1200" spc="-15" dirty="0" err="1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課</a:t>
            </a:r>
            <a:r>
              <a:rPr sz="1200" dirty="0" err="1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程</a:t>
            </a:r>
            <a:r>
              <a:rPr sz="1200" spc="-90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 </a:t>
            </a:r>
            <a:r>
              <a:rPr sz="1200" spc="-1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(</a:t>
            </a:r>
            <a:r>
              <a:rPr sz="120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全日制</a:t>
            </a:r>
            <a:r>
              <a:rPr sz="120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) </a:t>
            </a:r>
            <a:r>
              <a:rPr sz="1200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–</a:t>
            </a:r>
            <a:r>
              <a:rPr sz="1200" spc="-10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 </a:t>
            </a:r>
            <a:r>
              <a:rPr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H</a:t>
            </a:r>
            <a:r>
              <a:rPr sz="1200" spc="-2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K</a:t>
            </a:r>
            <a:r>
              <a:rPr sz="1200" spc="-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U</a:t>
            </a:r>
            <a:r>
              <a:rPr sz="1200" spc="-1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S</a:t>
            </a:r>
            <a:r>
              <a:rPr sz="1200" spc="-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T</a:t>
            </a:r>
            <a:r>
              <a:rPr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r>
              <a:rPr sz="1200" spc="-1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Y</a:t>
            </a:r>
            <a:r>
              <a:rPr sz="1200" spc="-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</a:t>
            </a:r>
            <a:r>
              <a:rPr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l</a:t>
            </a:r>
            <a:r>
              <a:rPr sz="1200" spc="-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</a:t>
            </a:r>
            <a:r>
              <a:rPr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/</a:t>
            </a:r>
            <a:r>
              <a:rPr sz="1200" spc="-2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r>
              <a:rPr sz="1200" spc="-1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FG</a:t>
            </a:r>
            <a:r>
              <a:rPr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V</a:t>
            </a:r>
            <a:r>
              <a:rPr sz="1200" spc="-1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sz="1200" spc="-1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</a:t>
            </a:r>
            <a:r>
              <a:rPr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</a:t>
            </a:r>
            <a:r>
              <a:rPr sz="1200" spc="-1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</a:t>
            </a:r>
            <a:r>
              <a:rPr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SP</a:t>
            </a:r>
            <a:r>
              <a:rPr sz="1200" spc="-2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雙碩士學位</a:t>
            </a:r>
            <a:endParaRPr sz="1200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119380">
              <a:lnSpc>
                <a:spcPct val="100000"/>
              </a:lnSpc>
              <a:spcBef>
                <a:spcPts val="320"/>
              </a:spcBef>
            </a:pPr>
            <a:r>
              <a:rPr lang="en-US" sz="12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lang="en-US" sz="1200" spc="-12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200" dirty="0" err="1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資訊系統管理學理學碩</a:t>
            </a:r>
            <a:r>
              <a:rPr sz="1200" spc="-15" dirty="0" err="1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士</a:t>
            </a:r>
            <a:r>
              <a:rPr sz="1200" dirty="0" err="1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課程</a:t>
            </a:r>
            <a:r>
              <a:rPr sz="1200" spc="-9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sz="1200" spc="-10" dirty="0">
                <a:solidFill>
                  <a:srgbClr val="80808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(</a:t>
            </a:r>
            <a:r>
              <a:rPr sz="1200" dirty="0" err="1">
                <a:solidFill>
                  <a:srgbClr val="80808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全日制及兼讀制</a:t>
            </a:r>
            <a:r>
              <a:rPr sz="1200" dirty="0">
                <a:solidFill>
                  <a:srgbClr val="80808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)</a:t>
            </a:r>
            <a:endParaRPr lang="en-US" sz="1200" dirty="0">
              <a:solidFill>
                <a:srgbClr val="808080"/>
              </a:solidFill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233679" indent="-114300">
              <a:lnSpc>
                <a:spcPts val="1660"/>
              </a:lnSpc>
              <a:spcBef>
                <a:spcPts val="320"/>
              </a:spcBef>
              <a:buClr>
                <a:srgbClr val="212121"/>
              </a:buClr>
              <a:buFont typeface="Calibri"/>
              <a:buChar char="•"/>
              <a:tabLst>
                <a:tab pos="234315" algn="l"/>
              </a:tabLst>
            </a:pPr>
            <a:r>
              <a:rPr lang="zh-CN" altLang="en-US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國際管理理學碩士課程</a:t>
            </a:r>
            <a:r>
              <a:rPr lang="zh-CN" altLang="en-US" sz="1200" spc="-9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US" altLang="zh-CN" sz="1200" spc="-10" dirty="0">
                <a:solidFill>
                  <a:srgbClr val="80808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(</a:t>
            </a:r>
            <a:r>
              <a:rPr lang="zh-CN" altLang="en-US" sz="1200" dirty="0">
                <a:solidFill>
                  <a:srgbClr val="80808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全日制</a:t>
            </a:r>
            <a:r>
              <a:rPr lang="en-US" altLang="zh-CN" sz="1200" dirty="0">
                <a:solidFill>
                  <a:srgbClr val="808080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)</a:t>
            </a:r>
            <a:r>
              <a:rPr lang="en-US" altLang="zh-CN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–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H</a:t>
            </a:r>
            <a:r>
              <a:rPr lang="en-HK" sz="1200" spc="-2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K</a:t>
            </a:r>
            <a:r>
              <a:rPr lang="en-HK" sz="1200" spc="-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U</a:t>
            </a:r>
            <a:r>
              <a:rPr lang="en-HK" sz="1200" spc="-1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S</a:t>
            </a:r>
            <a:r>
              <a:rPr lang="en-HK" sz="1200" spc="-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T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-</a:t>
            </a:r>
            <a:r>
              <a:rPr lang="en-HK" sz="1200" spc="-1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Y</a:t>
            </a:r>
            <a:r>
              <a:rPr lang="en-HK" sz="1200" spc="-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l</a:t>
            </a:r>
            <a:r>
              <a:rPr lang="en-HK" sz="1200" spc="-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/-</a:t>
            </a:r>
            <a:r>
              <a:rPr lang="en-HK" sz="1200" spc="-1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FG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V</a:t>
            </a:r>
            <a:r>
              <a:rPr lang="en-HK" sz="1200" spc="-1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HK" sz="1200" spc="-1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</a:t>
            </a:r>
            <a:r>
              <a:rPr lang="en-HK" sz="1200" spc="-1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SP</a:t>
            </a:r>
            <a:r>
              <a:rPr lang="zh-CN" altLang="en-US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或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H</a:t>
            </a:r>
            <a:r>
              <a:rPr lang="en-HK" sz="1200" spc="-1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C</a:t>
            </a:r>
            <a:r>
              <a:rPr lang="en-HK" sz="1200" spc="-1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 </a:t>
            </a:r>
            <a:r>
              <a:rPr lang="en-HK" sz="1200" spc="-3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P</a:t>
            </a:r>
            <a:r>
              <a:rPr lang="en-HK" sz="1200" spc="-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a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ris-H</a:t>
            </a:r>
            <a:r>
              <a:rPr lang="en-HK" sz="1200" spc="-2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K</a:t>
            </a:r>
            <a:r>
              <a:rPr lang="en-HK" sz="1200" spc="-5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U</a:t>
            </a:r>
            <a:r>
              <a:rPr lang="en-HK" sz="1200" spc="-1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S</a:t>
            </a:r>
            <a:r>
              <a:rPr lang="en-HK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T</a:t>
            </a:r>
            <a:r>
              <a:rPr lang="zh-CN" altLang="en-US" sz="1200" dirty="0">
                <a:solidFill>
                  <a:srgbClr val="212121"/>
                </a:solidFill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雙碩士學位</a:t>
            </a:r>
            <a:endParaRPr lang="en-US" altLang="zh-CN" sz="1200" dirty="0">
              <a:solidFill>
                <a:srgbClr val="212121"/>
              </a:solidFill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marL="119380" marR="0" lvl="0" indent="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12121"/>
                </a:solidFill>
                <a:latin typeface="Calibri"/>
                <a:cs typeface="Calibri"/>
              </a:rPr>
              <a:t>• 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市場學理學碩士</a:t>
            </a:r>
            <a:r>
              <a:rPr lang="zh-CN" altLang="en-US" sz="1200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課程</a:t>
            </a:r>
            <a:r>
              <a:rPr lang="en-US" altLang="zh-CN" sz="1200" spc="-1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(</a:t>
            </a:r>
            <a:r>
              <a:rPr lang="zh-CN" altLang="en-US" sz="120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全日制</a:t>
            </a:r>
            <a:r>
              <a:rPr lang="en-US" altLang="zh-CN" sz="120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)</a:t>
            </a:r>
            <a:r>
              <a:rPr lang="zh-CN" altLang="en-US" sz="1200" spc="-15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 </a:t>
            </a:r>
            <a:endParaRPr lang="en-US" altLang="zh-CN" sz="1200" spc="-15" dirty="0">
              <a:solidFill>
                <a:srgbClr val="808080"/>
              </a:solidFill>
              <a:latin typeface="PMingLiU" panose="02020500000000000000" pitchFamily="18" charset="-120"/>
              <a:ea typeface="PMingLiU" panose="02020500000000000000" pitchFamily="18" charset="-120"/>
              <a:cs typeface="Calibri"/>
            </a:endParaRPr>
          </a:p>
          <a:p>
            <a:pPr marL="119380" marR="0" lvl="0" indent="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12121"/>
                </a:solidFill>
                <a:latin typeface="Calibri"/>
                <a:cs typeface="Calibri"/>
              </a:rPr>
              <a:t>• </a:t>
            </a:r>
            <a:r>
              <a:rPr lang="zh-TW" altLang="en-US" sz="1200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家族辦公室及家族企業學理學碩士課程</a:t>
            </a:r>
            <a:r>
              <a:rPr lang="en-US" altLang="zh-TW" sz="1200" spc="-1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(</a:t>
            </a:r>
            <a:r>
              <a:rPr lang="zh-TW" altLang="en-US" sz="1200" spc="-1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全日制及兼讀制</a:t>
            </a:r>
            <a:r>
              <a:rPr lang="en-US" altLang="zh-TW" sz="1200" spc="-1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Calibri"/>
              </a:rPr>
              <a:t>)</a:t>
            </a:r>
          </a:p>
          <a:p>
            <a:pPr marL="119380" marR="0" lvl="0" indent="0" algn="l" defTabSz="914400" rtl="0" eaLnBrk="1" fontAlgn="auto" latinLnBrk="0" hangingPunct="1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212121"/>
                </a:solidFill>
                <a:latin typeface="Calibri"/>
                <a:cs typeface="Calibri"/>
              </a:rPr>
              <a:t>• </a:t>
            </a:r>
            <a:r>
              <a:rPr lang="zh-TW" altLang="en-US" sz="1200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資訊與網路安全管理理學碩士課程</a:t>
            </a:r>
            <a:r>
              <a:rPr lang="en-US" altLang="zh-TW" sz="120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(</a:t>
            </a:r>
            <a:r>
              <a:rPr lang="zh-TW" altLang="en-US" sz="120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全日制及兼讀制</a:t>
            </a:r>
            <a:r>
              <a:rPr lang="en-US" altLang="zh-TW" sz="1200" dirty="0">
                <a:solidFill>
                  <a:srgbClr val="80808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)</a:t>
            </a:r>
            <a:endParaRPr lang="en-US" altLang="zh-CN" sz="1200" dirty="0">
              <a:solidFill>
                <a:srgbClr val="808080"/>
              </a:solidFill>
              <a:latin typeface="PMingLiU" panose="02020500000000000000" pitchFamily="18" charset="-120"/>
              <a:ea typeface="PMingLiU" panose="02020500000000000000" pitchFamily="18" charset="-120"/>
            </a:endParaRPr>
          </a:p>
          <a:p>
            <a:pPr marL="233679">
              <a:lnSpc>
                <a:spcPts val="1660"/>
              </a:lnSpc>
            </a:pPr>
            <a:endParaRPr lang="en-US" altLang="zh-CN" sz="1400" dirty="0">
              <a:solidFill>
                <a:srgbClr val="212121"/>
              </a:solidFill>
              <a:latin typeface="PMingLiU"/>
              <a:cs typeface="PMingLiU"/>
            </a:endParaRPr>
          </a:p>
          <a:p>
            <a:pPr marL="233679">
              <a:lnSpc>
                <a:spcPts val="1660"/>
              </a:lnSpc>
            </a:pPr>
            <a:endParaRPr lang="en-US" altLang="zh-CN" sz="1400" dirty="0">
              <a:solidFill>
                <a:srgbClr val="212121"/>
              </a:solidFill>
              <a:latin typeface="PMingLiU"/>
              <a:cs typeface="PMingLiU"/>
            </a:endParaRPr>
          </a:p>
          <a:p>
            <a:pPr marL="233679">
              <a:lnSpc>
                <a:spcPts val="1660"/>
              </a:lnSpc>
            </a:pPr>
            <a:endParaRPr lang="en-US" altLang="zh-CN" sz="1400" dirty="0">
              <a:solidFill>
                <a:srgbClr val="212121"/>
              </a:solidFill>
              <a:latin typeface="PMingLiU"/>
              <a:cs typeface="PMingLiU"/>
            </a:endParaRPr>
          </a:p>
          <a:p>
            <a:pPr marL="233679">
              <a:lnSpc>
                <a:spcPts val="1660"/>
              </a:lnSpc>
            </a:pPr>
            <a:endParaRPr sz="1400" dirty="0">
              <a:latin typeface="PMingLiU"/>
              <a:cs typeface="PMingLiU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646809" y="4265455"/>
            <a:ext cx="3573391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043266"/>
                </a:solidFill>
                <a:latin typeface="PMingLiU"/>
                <a:cs typeface="PMingLiU"/>
              </a:rPr>
              <a:t>工商管理</a:t>
            </a:r>
            <a:r>
              <a:rPr sz="1800" b="1" spc="-20" dirty="0">
                <a:solidFill>
                  <a:srgbClr val="043266"/>
                </a:solidFill>
                <a:latin typeface="PMingLiU"/>
                <a:cs typeface="PMingLiU"/>
              </a:rPr>
              <a:t>博士</a:t>
            </a:r>
            <a:r>
              <a:rPr sz="1800" b="1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1800" b="1" spc="-16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1800" b="1" spc="-10" dirty="0">
                <a:solidFill>
                  <a:srgbClr val="043266"/>
                </a:solidFill>
                <a:latin typeface="Calibri"/>
                <a:cs typeface="Calibri"/>
              </a:rPr>
              <a:t>(</a:t>
            </a:r>
            <a:r>
              <a:rPr sz="1800" b="1" spc="5" dirty="0">
                <a:solidFill>
                  <a:srgbClr val="043266"/>
                </a:solidFill>
                <a:latin typeface="Calibri"/>
                <a:cs typeface="Calibri"/>
              </a:rPr>
              <a:t>D</a:t>
            </a:r>
            <a:r>
              <a:rPr sz="1800" b="1" spc="-25" dirty="0">
                <a:solidFill>
                  <a:srgbClr val="043266"/>
                </a:solidFill>
                <a:latin typeface="Calibri"/>
                <a:cs typeface="Calibri"/>
              </a:rPr>
              <a:t>B</a:t>
            </a:r>
            <a:r>
              <a:rPr sz="1800" b="1" spc="-10" dirty="0">
                <a:solidFill>
                  <a:srgbClr val="043266"/>
                </a:solidFill>
                <a:latin typeface="Calibri"/>
                <a:cs typeface="Calibri"/>
              </a:rPr>
              <a:t>A)</a:t>
            </a:r>
            <a:endParaRPr lang="en-US" sz="1800" b="1" spc="-10" dirty="0">
              <a:solidFill>
                <a:srgbClr val="043266"/>
              </a:solidFill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lang="zh-TW" altLang="en-US" b="1" spc="-20" dirty="0">
                <a:solidFill>
                  <a:srgbClr val="043266"/>
                </a:solidFill>
                <a:latin typeface="PMingLiU"/>
              </a:rPr>
              <a:t>中英雙語</a:t>
            </a:r>
            <a:r>
              <a:rPr lang="zh-CN" altLang="en-US" b="1" spc="-20" dirty="0">
                <a:solidFill>
                  <a:srgbClr val="043266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工商管理博士</a:t>
            </a:r>
            <a:r>
              <a:rPr lang="zh-TW" altLang="en-US" b="1" spc="-20" dirty="0">
                <a:solidFill>
                  <a:srgbClr val="043266"/>
                </a:solidFill>
                <a:latin typeface="PMingLiU"/>
              </a:rPr>
              <a:t>課程</a:t>
            </a:r>
            <a:endParaRPr b="1" spc="-20" dirty="0">
              <a:solidFill>
                <a:srgbClr val="043266"/>
              </a:solidFill>
              <a:latin typeface="PMingLiU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646809" y="5081826"/>
            <a:ext cx="5770245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0" dirty="0">
                <a:solidFill>
                  <a:srgbClr val="043266"/>
                </a:solidFill>
                <a:latin typeface="PMingLiU"/>
                <a:cs typeface="PMingLiU"/>
              </a:rPr>
              <a:t>哲學博士</a:t>
            </a:r>
            <a:endParaRPr sz="1800" dirty="0">
              <a:latin typeface="PMingLiU"/>
              <a:cs typeface="PMingLiU"/>
            </a:endParaRPr>
          </a:p>
          <a:p>
            <a:pPr marL="120014">
              <a:spcBef>
                <a:spcPts val="1160"/>
              </a:spcBef>
            </a:pPr>
            <a:r>
              <a:rPr sz="1400" dirty="0">
                <a:solidFill>
                  <a:srgbClr val="212121"/>
                </a:solidFill>
                <a:latin typeface="Calibri"/>
                <a:cs typeface="Calibri"/>
              </a:rPr>
              <a:t>•</a:t>
            </a:r>
            <a:r>
              <a:rPr sz="1400" spc="-70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1400" dirty="0" err="1">
                <a:solidFill>
                  <a:srgbClr val="212121"/>
                </a:solidFill>
                <a:latin typeface="PMingLiU"/>
                <a:cs typeface="PMingLiU"/>
              </a:rPr>
              <a:t>研究領域包括會計、經</a:t>
            </a:r>
            <a:r>
              <a:rPr sz="1400" spc="-15" dirty="0" err="1">
                <a:solidFill>
                  <a:srgbClr val="212121"/>
                </a:solidFill>
                <a:latin typeface="PMingLiU"/>
                <a:cs typeface="PMingLiU"/>
              </a:rPr>
              <a:t>濟</a:t>
            </a:r>
            <a:r>
              <a:rPr sz="1400" dirty="0" err="1">
                <a:solidFill>
                  <a:srgbClr val="212121"/>
                </a:solidFill>
                <a:latin typeface="PMingLiU"/>
                <a:cs typeface="PMingLiU"/>
              </a:rPr>
              <a:t>、金</a:t>
            </a:r>
            <a:r>
              <a:rPr sz="1400" spc="-15" dirty="0" err="1">
                <a:solidFill>
                  <a:srgbClr val="212121"/>
                </a:solidFill>
                <a:latin typeface="PMingLiU"/>
                <a:cs typeface="PMingLiU"/>
              </a:rPr>
              <a:t>融</a:t>
            </a:r>
            <a:r>
              <a:rPr sz="1400" dirty="0" err="1">
                <a:solidFill>
                  <a:srgbClr val="212121"/>
                </a:solidFill>
                <a:latin typeface="PMingLiU"/>
                <a:cs typeface="PMingLiU"/>
              </a:rPr>
              <a:t>、資</a:t>
            </a:r>
            <a:r>
              <a:rPr sz="1400" spc="-15" dirty="0" err="1">
                <a:solidFill>
                  <a:srgbClr val="212121"/>
                </a:solidFill>
                <a:latin typeface="PMingLiU"/>
                <a:cs typeface="PMingLiU"/>
              </a:rPr>
              <a:t>訊</a:t>
            </a:r>
            <a:r>
              <a:rPr sz="1400" dirty="0" err="1">
                <a:solidFill>
                  <a:srgbClr val="212121"/>
                </a:solidFill>
                <a:latin typeface="PMingLiU"/>
                <a:cs typeface="PMingLiU"/>
              </a:rPr>
              <a:t>系統</a:t>
            </a:r>
            <a:r>
              <a:rPr sz="1400" spc="-15" dirty="0">
                <a:solidFill>
                  <a:srgbClr val="212121"/>
                </a:solidFill>
                <a:latin typeface="PMingLiU"/>
                <a:cs typeface="PMingLiU"/>
              </a:rPr>
              <a:t>、</a:t>
            </a:r>
            <a:r>
              <a:rPr lang="zh-CN" altLang="en-US" sz="1400" dirty="0">
                <a:latin typeface="PMingLiU" panose="02020500000000000000" pitchFamily="18" charset="-120"/>
                <a:ea typeface="PMingLiU" panose="02020500000000000000" pitchFamily="18" charset="-120"/>
              </a:rPr>
              <a:t>商業統計</a:t>
            </a:r>
            <a:r>
              <a:rPr lang="en-HK" sz="1400" spc="-15" dirty="0">
                <a:solidFill>
                  <a:srgbClr val="212121"/>
                </a:solidFill>
                <a:latin typeface="PMingLiU" panose="02020500000000000000" pitchFamily="18" charset="-120"/>
                <a:ea typeface="PMingLiU" panose="02020500000000000000" pitchFamily="18" charset="-120"/>
                <a:cs typeface="PMingLiU"/>
              </a:rPr>
              <a:t>、</a:t>
            </a:r>
            <a:r>
              <a:rPr lang="en-US" altLang="zh-CN" sz="1400" dirty="0">
                <a:latin typeface="PMingLiU" panose="02020500000000000000" pitchFamily="18" charset="-120"/>
                <a:ea typeface="PMingLiU" panose="02020500000000000000" pitchFamily="18" charset="-120"/>
              </a:rPr>
              <a:t> </a:t>
            </a:r>
            <a:r>
              <a:rPr sz="1400" dirty="0" err="1">
                <a:solidFill>
                  <a:srgbClr val="212121"/>
                </a:solidFill>
                <a:latin typeface="PMingLiU"/>
                <a:cs typeface="PMingLiU"/>
              </a:rPr>
              <a:t>管理</a:t>
            </a:r>
            <a:r>
              <a:rPr sz="1400" spc="-15" dirty="0" err="1">
                <a:solidFill>
                  <a:srgbClr val="212121"/>
                </a:solidFill>
                <a:latin typeface="PMingLiU"/>
                <a:cs typeface="PMingLiU"/>
              </a:rPr>
              <a:t>、</a:t>
            </a:r>
            <a:r>
              <a:rPr sz="1400" dirty="0" err="1">
                <a:solidFill>
                  <a:srgbClr val="212121"/>
                </a:solidFill>
                <a:latin typeface="PMingLiU"/>
                <a:cs typeface="PMingLiU"/>
              </a:rPr>
              <a:t>市場</a:t>
            </a:r>
            <a:r>
              <a:rPr sz="1400" spc="-15" dirty="0" err="1">
                <a:solidFill>
                  <a:srgbClr val="212121"/>
                </a:solidFill>
                <a:latin typeface="PMingLiU"/>
                <a:cs typeface="PMingLiU"/>
              </a:rPr>
              <a:t>學</a:t>
            </a:r>
            <a:r>
              <a:rPr sz="1400" dirty="0" err="1">
                <a:solidFill>
                  <a:srgbClr val="212121"/>
                </a:solidFill>
                <a:latin typeface="PMingLiU"/>
                <a:cs typeface="PMingLiU"/>
              </a:rPr>
              <a:t>及營</a:t>
            </a:r>
            <a:r>
              <a:rPr sz="1400" spc="-15" dirty="0" err="1">
                <a:solidFill>
                  <a:srgbClr val="212121"/>
                </a:solidFill>
                <a:latin typeface="PMingLiU"/>
                <a:cs typeface="PMingLiU"/>
              </a:rPr>
              <a:t>運</a:t>
            </a:r>
            <a:r>
              <a:rPr sz="1400" dirty="0" err="1">
                <a:solidFill>
                  <a:srgbClr val="212121"/>
                </a:solidFill>
                <a:latin typeface="PMingLiU"/>
                <a:cs typeface="PMingLiU"/>
              </a:rPr>
              <a:t>管理</a:t>
            </a:r>
            <a:endParaRPr sz="1400" dirty="0">
              <a:latin typeface="PMingLiU"/>
              <a:cs typeface="PMingLiU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422162" y="6193498"/>
            <a:ext cx="5864201" cy="2832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-635">
              <a:lnSpc>
                <a:spcPts val="1080"/>
              </a:lnSpc>
            </a:pPr>
            <a:r>
              <a:rPr sz="900" i="1" spc="-5" dirty="0">
                <a:solidFill>
                  <a:srgbClr val="FFFFFF"/>
                </a:solidFill>
                <a:latin typeface="Calibri"/>
                <a:cs typeface="Calibri"/>
              </a:rPr>
              <a:t>*</a:t>
            </a:r>
            <a:r>
              <a:rPr sz="950" i="1" spc="-60" dirty="0">
                <a:solidFill>
                  <a:srgbClr val="FFFFFF"/>
                </a:solidFill>
                <a:latin typeface="PMingLiU"/>
                <a:cs typeface="PMingLiU"/>
              </a:rPr>
              <a:t>根據《非本地高等及專業教育（規管）條例》，課程屬獲豁免課程，個別雇主可酌情決定是否承認這些課程可令學 員獲取的任何資格。</a:t>
            </a:r>
            <a:endParaRPr sz="950" dirty="0">
              <a:latin typeface="PMingLiU"/>
              <a:cs typeface="PMingLiU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6095"/>
            <a:ext cx="5230495" cy="867410"/>
          </a:xfrm>
          <a:custGeom>
            <a:avLst/>
            <a:gdLst/>
            <a:ahLst/>
            <a:cxnLst/>
            <a:rect l="l" t="t" r="r" b="b"/>
            <a:pathLst>
              <a:path w="5230495" h="867410">
                <a:moveTo>
                  <a:pt x="0" y="867155"/>
                </a:moveTo>
                <a:lnTo>
                  <a:pt x="5230368" y="867155"/>
                </a:lnTo>
                <a:lnTo>
                  <a:pt x="5230368" y="0"/>
                </a:lnTo>
                <a:lnTo>
                  <a:pt x="0" y="0"/>
                </a:lnTo>
                <a:lnTo>
                  <a:pt x="0" y="86715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全</a:t>
            </a:r>
            <a:r>
              <a:rPr lang="en-US" spc="-160" dirty="0"/>
              <a:t> </a:t>
            </a:r>
            <a:r>
              <a:rPr spc="-160" dirty="0"/>
              <a:t>面</a:t>
            </a:r>
            <a:r>
              <a:rPr lang="en-US" spc="-160" dirty="0"/>
              <a:t> </a:t>
            </a:r>
            <a:r>
              <a:rPr spc="-170" dirty="0"/>
              <a:t>及</a:t>
            </a:r>
            <a:r>
              <a:rPr lang="en-US" spc="-170" dirty="0"/>
              <a:t> </a:t>
            </a:r>
            <a:r>
              <a:rPr spc="-170" dirty="0"/>
              <a:t>多</a:t>
            </a:r>
            <a:r>
              <a:rPr lang="en-US" spc="-170" dirty="0"/>
              <a:t> </a:t>
            </a:r>
            <a:r>
              <a:rPr spc="-185" dirty="0"/>
              <a:t>元</a:t>
            </a:r>
            <a:r>
              <a:rPr lang="en-US" spc="-185" dirty="0"/>
              <a:t> </a:t>
            </a:r>
            <a:r>
              <a:rPr spc="-170" dirty="0"/>
              <a:t>的</a:t>
            </a:r>
            <a:r>
              <a:rPr lang="en-US" spc="-170" dirty="0"/>
              <a:t> </a:t>
            </a:r>
            <a:r>
              <a:rPr spc="-170" dirty="0"/>
              <a:t>課</a:t>
            </a:r>
            <a:r>
              <a:rPr lang="en-US" spc="-170" dirty="0"/>
              <a:t> </a:t>
            </a:r>
            <a:r>
              <a:rPr spc="-170" dirty="0"/>
              <a:t>程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7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887065" y="706634"/>
            <a:ext cx="1503172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研</a:t>
            </a:r>
            <a:r>
              <a:rPr lang="en-US" sz="2400" b="1" spc="-1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究</a:t>
            </a:r>
            <a:r>
              <a:rPr lang="en-US" sz="2400" b="1" spc="-1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中</a:t>
            </a:r>
            <a:r>
              <a:rPr lang="en-US" sz="2400" b="1" spc="-1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心</a:t>
            </a:r>
            <a:endParaRPr sz="2400" dirty="0">
              <a:latin typeface="PMingLiU"/>
              <a:cs typeface="PMingLiU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67400" y="1107903"/>
            <a:ext cx="5846445" cy="49552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dirty="0" err="1">
                <a:solidFill>
                  <a:srgbClr val="212121"/>
                </a:solidFill>
                <a:latin typeface="PMingLiU"/>
              </a:rPr>
              <a:t>商業及</a:t>
            </a:r>
            <a:r>
              <a:rPr lang="zh-HK" altLang="en-US" dirty="0">
                <a:solidFill>
                  <a:srgbClr val="212121"/>
                </a:solidFill>
                <a:latin typeface="PMingLiU"/>
              </a:rPr>
              <a:t>社會資訊分析研究中心</a:t>
            </a:r>
            <a:endParaRPr dirty="0">
              <a:solidFill>
                <a:srgbClr val="212121"/>
              </a:solidFill>
              <a:latin typeface="PMingLiU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商業戰略與創新研究中心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經濟政策研究中心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投資研究中心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ts val="2155"/>
              </a:lnSpc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証券分析與金融科技研究中心</a:t>
            </a:r>
            <a:endParaRPr sz="1800" dirty="0">
              <a:latin typeface="PMingLiU"/>
              <a:cs typeface="PMingLiU"/>
            </a:endParaRPr>
          </a:p>
          <a:p>
            <a:pPr marL="12700">
              <a:spcBef>
                <a:spcPts val="10"/>
              </a:spcBef>
              <a:tabLst>
                <a:tab pos="241300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lang="zh-TW" altLang="en-US" sz="1800" dirty="0">
                <a:solidFill>
                  <a:srgbClr val="212121"/>
                </a:solidFill>
                <a:latin typeface="Arial"/>
                <a:cs typeface="Arial"/>
              </a:rPr>
              <a:t>金樂琦亞洲家族企業與家族辦公室研究中心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tabLst>
                <a:tab pos="241300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 err="1">
                <a:solidFill>
                  <a:srgbClr val="212121"/>
                </a:solidFill>
                <a:latin typeface="PMingLiU"/>
                <a:cs typeface="PMingLiU"/>
              </a:rPr>
              <a:t>康信商業案例研究中心</a:t>
            </a:r>
            <a:endParaRPr lang="en-US" sz="1800" dirty="0">
              <a:solidFill>
                <a:srgbClr val="212121"/>
              </a:solidFill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tabLst>
                <a:tab pos="241300" algn="l"/>
              </a:tabLst>
            </a:pPr>
            <a:r>
              <a:rPr lang="en-US"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lang="zh-TW" altLang="en-US" sz="1800" dirty="0">
                <a:latin typeface="PMingLiU"/>
                <a:cs typeface="PMingLiU"/>
              </a:rPr>
              <a:t>香港科技大學金融研究院</a:t>
            </a:r>
          </a:p>
          <a:p>
            <a:pPr marL="12700">
              <a:lnSpc>
                <a:spcPct val="100000"/>
              </a:lnSpc>
              <a:tabLst>
                <a:tab pos="241300" algn="l"/>
              </a:tabLst>
            </a:pPr>
            <a:r>
              <a:rPr lang="en-US"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lang="zh-TW" altLang="en-US" sz="1800" dirty="0">
                <a:latin typeface="PMingLiU"/>
                <a:cs typeface="PMingLiU"/>
              </a:rPr>
              <a:t>香港科技大學利豐供應鏈研究院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研</a:t>
            </a:r>
            <a:r>
              <a:rPr lang="en-US" sz="2400" b="1" spc="-1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究</a:t>
            </a:r>
            <a:r>
              <a:rPr lang="en-US" sz="2400" b="1" spc="-1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團</a:t>
            </a:r>
            <a:r>
              <a:rPr lang="en-US" sz="2400" b="1" spc="-1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隊</a:t>
            </a:r>
            <a:endParaRPr sz="24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金融科技研究計劃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綠色金融研究計劃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技術創新和策略咨詢研究小組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教</a:t>
            </a:r>
            <a:r>
              <a:rPr lang="en-US" sz="2400" b="1" spc="-1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育</a:t>
            </a:r>
            <a:r>
              <a:rPr lang="en-US" sz="2400" b="1" spc="-1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中</a:t>
            </a:r>
            <a:r>
              <a:rPr lang="en-US" sz="2400" b="1" spc="-15" dirty="0">
                <a:solidFill>
                  <a:srgbClr val="043266"/>
                </a:solidFill>
                <a:latin typeface="PMingLiU"/>
                <a:cs typeface="PMingLiU"/>
              </a:rPr>
              <a:t> </a:t>
            </a:r>
            <a:r>
              <a:rPr sz="2400" b="1" spc="-15" dirty="0">
                <a:solidFill>
                  <a:srgbClr val="043266"/>
                </a:solidFill>
                <a:latin typeface="PMingLiU"/>
                <a:cs typeface="PMingLiU"/>
              </a:rPr>
              <a:t>心</a:t>
            </a:r>
            <a:endParaRPr sz="24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spcBef>
                <a:spcPts val="35"/>
              </a:spcBef>
              <a:tabLst>
                <a:tab pos="240665" algn="l"/>
              </a:tabLst>
            </a:pPr>
            <a:r>
              <a:rPr sz="1800" dirty="0">
                <a:solidFill>
                  <a:srgbClr val="212121"/>
                </a:solidFill>
                <a:latin typeface="Arial"/>
                <a:cs typeface="Arial"/>
              </a:rPr>
              <a:t>•	</a:t>
            </a:r>
            <a:r>
              <a:rPr sz="1800" dirty="0">
                <a:solidFill>
                  <a:srgbClr val="212121"/>
                </a:solidFill>
                <a:latin typeface="PMingLiU"/>
                <a:cs typeface="PMingLiU"/>
              </a:rPr>
              <a:t>商學教育中心</a:t>
            </a:r>
            <a:endParaRPr sz="1800" dirty="0">
              <a:latin typeface="PMingLiU"/>
              <a:cs typeface="PMingLiU"/>
            </a:endParaRPr>
          </a:p>
          <a:p>
            <a:pPr marL="12700">
              <a:lnSpc>
                <a:spcPct val="100000"/>
              </a:lnSpc>
              <a:tabLst>
                <a:tab pos="240665" algn="l"/>
              </a:tabLst>
            </a:pPr>
            <a:endParaRPr sz="1800" dirty="0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7620"/>
            <a:ext cx="5309870" cy="866140"/>
          </a:xfrm>
          <a:custGeom>
            <a:avLst/>
            <a:gdLst/>
            <a:ahLst/>
            <a:cxnLst/>
            <a:rect l="l" t="t" r="r" b="b"/>
            <a:pathLst>
              <a:path w="5309870" h="866140">
                <a:moveTo>
                  <a:pt x="0" y="865631"/>
                </a:moveTo>
                <a:lnTo>
                  <a:pt x="5309616" y="865631"/>
                </a:lnTo>
                <a:lnTo>
                  <a:pt x="5309616" y="0"/>
                </a:lnTo>
                <a:lnTo>
                  <a:pt x="0" y="0"/>
                </a:lnTo>
                <a:lnTo>
                  <a:pt x="0" y="865631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推</a:t>
            </a:r>
            <a:r>
              <a:rPr lang="en-US" spc="-160" dirty="0"/>
              <a:t> </a:t>
            </a:r>
            <a:r>
              <a:rPr spc="-160" dirty="0"/>
              <a:t>動</a:t>
            </a:r>
            <a:r>
              <a:rPr lang="en-US" spc="-160" dirty="0"/>
              <a:t> </a:t>
            </a:r>
            <a:r>
              <a:rPr spc="-170" dirty="0"/>
              <a:t>國</a:t>
            </a:r>
            <a:r>
              <a:rPr lang="en-US" spc="-170" dirty="0"/>
              <a:t> </a:t>
            </a:r>
            <a:r>
              <a:rPr spc="-170" dirty="0"/>
              <a:t>際</a:t>
            </a:r>
            <a:r>
              <a:rPr lang="en-US" spc="-170" dirty="0"/>
              <a:t> </a:t>
            </a:r>
            <a:r>
              <a:rPr spc="-185" dirty="0"/>
              <a:t>商</a:t>
            </a:r>
            <a:r>
              <a:rPr lang="en-US" spc="-185" dirty="0"/>
              <a:t> </a:t>
            </a:r>
            <a:r>
              <a:rPr spc="-170" dirty="0"/>
              <a:t>管</a:t>
            </a:r>
            <a:r>
              <a:rPr lang="en-US" spc="-170" dirty="0"/>
              <a:t> </a:t>
            </a:r>
            <a:r>
              <a:rPr spc="-170" dirty="0"/>
              <a:t>研</a:t>
            </a:r>
            <a:r>
              <a:rPr lang="en-US" spc="-170" dirty="0"/>
              <a:t> </a:t>
            </a:r>
            <a:r>
              <a:rPr spc="-170" dirty="0"/>
              <a:t>究</a:t>
            </a: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8</a:t>
            </a:fld>
            <a:endParaRPr dirty="0">
              <a:latin typeface="Arial"/>
              <a:cs typeface="Arial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ACECF4C2-6E73-1F98-4E0E-C3A4678E2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" r="5022"/>
          <a:stretch/>
        </p:blipFill>
        <p:spPr bwMode="auto">
          <a:xfrm>
            <a:off x="128391" y="1148645"/>
            <a:ext cx="2683931" cy="1804322"/>
          </a:xfrm>
          <a:prstGeom prst="round1Rect">
            <a:avLst>
              <a:gd name="adj" fmla="val 20083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46A8DB70-8518-4E4D-C636-7F01D52058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7" r="3807"/>
          <a:stretch/>
        </p:blipFill>
        <p:spPr bwMode="auto">
          <a:xfrm>
            <a:off x="2986219" y="2528089"/>
            <a:ext cx="2540081" cy="1707617"/>
          </a:xfrm>
          <a:prstGeom prst="round1Rect">
            <a:avLst>
              <a:gd name="adj" fmla="val 22149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in a suit holding a microphone&#10;&#10;Description automatically generated">
            <a:extLst>
              <a:ext uri="{FF2B5EF4-FFF2-40B4-BE49-F238E27FC236}">
                <a16:creationId xmlns:a16="http://schemas.microsoft.com/office/drawing/2014/main" id="{62F93665-20AE-44BE-19AB-1E351E7600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80" y="4510570"/>
            <a:ext cx="3436411" cy="1130234"/>
          </a:xfrm>
          <a:prstGeom prst="round1Rect">
            <a:avLst>
              <a:gd name="adj" fmla="val 26075"/>
            </a:avLst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169164"/>
            <a:ext cx="3950409" cy="29010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480559" y="1132332"/>
            <a:ext cx="7214870" cy="922019"/>
          </a:xfrm>
          <a:custGeom>
            <a:avLst/>
            <a:gdLst/>
            <a:ahLst/>
            <a:cxnLst/>
            <a:rect l="l" t="t" r="r" b="b"/>
            <a:pathLst>
              <a:path w="7214870" h="922019">
                <a:moveTo>
                  <a:pt x="7214616" y="0"/>
                </a:moveTo>
                <a:lnTo>
                  <a:pt x="461010" y="0"/>
                </a:lnTo>
                <a:lnTo>
                  <a:pt x="0" y="461010"/>
                </a:lnTo>
                <a:lnTo>
                  <a:pt x="461010" y="922020"/>
                </a:lnTo>
                <a:lnTo>
                  <a:pt x="7214616" y="922020"/>
                </a:lnTo>
                <a:lnTo>
                  <a:pt x="7214616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49504" y="1444824"/>
            <a:ext cx="25704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國際化教授團隊及學生</a:t>
            </a:r>
            <a:endParaRPr sz="2000">
              <a:latin typeface="PMingLiU"/>
              <a:cs typeface="PMingLiU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4815" y="1132344"/>
            <a:ext cx="922007" cy="9220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80559" y="2330195"/>
            <a:ext cx="7214870" cy="923925"/>
          </a:xfrm>
          <a:custGeom>
            <a:avLst/>
            <a:gdLst/>
            <a:ahLst/>
            <a:cxnLst/>
            <a:rect l="l" t="t" r="r" b="b"/>
            <a:pathLst>
              <a:path w="7214870" h="923925">
                <a:moveTo>
                  <a:pt x="7214616" y="0"/>
                </a:moveTo>
                <a:lnTo>
                  <a:pt x="461772" y="0"/>
                </a:lnTo>
                <a:lnTo>
                  <a:pt x="0" y="461771"/>
                </a:lnTo>
                <a:lnTo>
                  <a:pt x="461772" y="923543"/>
                </a:lnTo>
                <a:lnTo>
                  <a:pt x="7214616" y="923543"/>
                </a:lnTo>
                <a:lnTo>
                  <a:pt x="7214616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558520" y="2643118"/>
            <a:ext cx="1552575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國際合作網絡</a:t>
            </a:r>
            <a:endParaRPr sz="2000">
              <a:latin typeface="PMingLiU"/>
              <a:cs typeface="PMingLiU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988052" y="2330196"/>
            <a:ext cx="923543" cy="9220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69891" y="3529584"/>
            <a:ext cx="7236459" cy="922019"/>
          </a:xfrm>
          <a:custGeom>
            <a:avLst/>
            <a:gdLst/>
            <a:ahLst/>
            <a:cxnLst/>
            <a:rect l="l" t="t" r="r" b="b"/>
            <a:pathLst>
              <a:path w="7236459" h="922020">
                <a:moveTo>
                  <a:pt x="7235952" y="0"/>
                </a:moveTo>
                <a:lnTo>
                  <a:pt x="461009" y="0"/>
                </a:lnTo>
                <a:lnTo>
                  <a:pt x="0" y="461009"/>
                </a:lnTo>
                <a:lnTo>
                  <a:pt x="461009" y="922019"/>
                </a:lnTo>
                <a:lnTo>
                  <a:pt x="7235952" y="922019"/>
                </a:lnTo>
                <a:lnTo>
                  <a:pt x="7235952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177584" y="3841411"/>
            <a:ext cx="2316480" cy="2800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學術研究及知識轉移</a:t>
            </a:r>
            <a:endParaRPr sz="2000">
              <a:latin typeface="PMingLiU"/>
              <a:cs typeface="PMingLiU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995672" y="3541776"/>
            <a:ext cx="923543" cy="923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65320" y="4727447"/>
            <a:ext cx="7245350" cy="922019"/>
          </a:xfrm>
          <a:custGeom>
            <a:avLst/>
            <a:gdLst/>
            <a:ahLst/>
            <a:cxnLst/>
            <a:rect l="l" t="t" r="r" b="b"/>
            <a:pathLst>
              <a:path w="7245350" h="922020">
                <a:moveTo>
                  <a:pt x="7245096" y="0"/>
                </a:moveTo>
                <a:lnTo>
                  <a:pt x="460997" y="0"/>
                </a:lnTo>
                <a:lnTo>
                  <a:pt x="0" y="461009"/>
                </a:lnTo>
                <a:lnTo>
                  <a:pt x="460997" y="922019"/>
                </a:lnTo>
                <a:lnTo>
                  <a:pt x="7245096" y="922019"/>
                </a:lnTo>
                <a:lnTo>
                  <a:pt x="7245096" y="0"/>
                </a:lnTo>
                <a:close/>
              </a:path>
            </a:pathLst>
          </a:custGeom>
          <a:solidFill>
            <a:srgbClr val="FFF2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227780" y="5039703"/>
            <a:ext cx="2215515" cy="2933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課程設計</a:t>
            </a:r>
            <a:r>
              <a:rPr sz="2000" dirty="0">
                <a:solidFill>
                  <a:srgbClr val="212121"/>
                </a:solidFill>
                <a:latin typeface="Calibri"/>
                <a:cs typeface="Calibri"/>
              </a:rPr>
              <a:t>/</a:t>
            </a:r>
            <a:r>
              <a:rPr sz="2000" spc="-15" dirty="0">
                <a:solidFill>
                  <a:srgbClr val="212121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12121"/>
                </a:solidFill>
                <a:latin typeface="PMingLiU"/>
                <a:cs typeface="PMingLiU"/>
              </a:rPr>
              <a:t>課程內容</a:t>
            </a:r>
            <a:endParaRPr sz="2000">
              <a:latin typeface="PMingLiU"/>
              <a:cs typeface="PMingLiU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95672" y="4727447"/>
            <a:ext cx="923543" cy="9235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0" y="0"/>
            <a:ext cx="6029325" cy="867410"/>
          </a:xfrm>
          <a:custGeom>
            <a:avLst/>
            <a:gdLst/>
            <a:ahLst/>
            <a:cxnLst/>
            <a:rect l="l" t="t" r="r" b="b"/>
            <a:pathLst>
              <a:path w="6029325" h="867410">
                <a:moveTo>
                  <a:pt x="0" y="867155"/>
                </a:moveTo>
                <a:lnTo>
                  <a:pt x="6028944" y="867155"/>
                </a:lnTo>
                <a:lnTo>
                  <a:pt x="6028944" y="0"/>
                </a:lnTo>
                <a:lnTo>
                  <a:pt x="0" y="0"/>
                </a:lnTo>
                <a:lnTo>
                  <a:pt x="0" y="867155"/>
                </a:lnTo>
                <a:close/>
              </a:path>
            </a:pathLst>
          </a:custGeom>
          <a:solidFill>
            <a:srgbClr val="F9F9F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307340" y="255706"/>
            <a:ext cx="11577319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60" dirty="0"/>
              <a:t>專</a:t>
            </a:r>
            <a:r>
              <a:rPr lang="en-US" spc="-160" dirty="0"/>
              <a:t> </a:t>
            </a:r>
            <a:r>
              <a:rPr spc="-160" dirty="0"/>
              <a:t>注</a:t>
            </a:r>
            <a:r>
              <a:rPr lang="en-US" spc="-160" dirty="0"/>
              <a:t> </a:t>
            </a:r>
            <a:r>
              <a:rPr spc="-170" dirty="0"/>
              <a:t>亞</a:t>
            </a:r>
            <a:r>
              <a:rPr lang="en-US" spc="-170" dirty="0"/>
              <a:t> </a:t>
            </a:r>
            <a:r>
              <a:rPr spc="-170" dirty="0"/>
              <a:t>洲</a:t>
            </a:r>
            <a:r>
              <a:rPr lang="en-US" spc="-170" dirty="0"/>
              <a:t> </a:t>
            </a:r>
            <a:r>
              <a:rPr spc="-185" dirty="0"/>
              <a:t>國</a:t>
            </a:r>
            <a:r>
              <a:rPr lang="en-US" spc="-185" dirty="0"/>
              <a:t> </a:t>
            </a:r>
            <a:r>
              <a:rPr spc="-170" dirty="0"/>
              <a:t>際</a:t>
            </a:r>
            <a:r>
              <a:rPr lang="en-US" spc="-170" dirty="0"/>
              <a:t> </a:t>
            </a:r>
            <a:r>
              <a:rPr spc="-170" dirty="0"/>
              <a:t>化</a:t>
            </a:r>
            <a:r>
              <a:rPr lang="en-US" spc="-170" dirty="0"/>
              <a:t> </a:t>
            </a:r>
            <a:r>
              <a:rPr spc="-185" dirty="0"/>
              <a:t>發</a:t>
            </a:r>
            <a:r>
              <a:rPr lang="en-US" spc="-185" dirty="0"/>
              <a:t> </a:t>
            </a:r>
            <a:r>
              <a:rPr spc="-185" dirty="0"/>
              <a:t>展</a:t>
            </a:r>
          </a:p>
        </p:txBody>
      </p:sp>
      <p:sp>
        <p:nvSpPr>
          <p:cNvPr id="17" name="object 1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250">
              <a:lnSpc>
                <a:spcPct val="100000"/>
              </a:lnSpc>
            </a:pPr>
            <a:fld id="{81D60167-4931-47E6-BA6A-407CBD079E47}" type="slidenum">
              <a:rPr dirty="0">
                <a:latin typeface="Arial"/>
                <a:cs typeface="Arial"/>
              </a:rPr>
              <a:t>9</a:t>
            </a:fld>
            <a:endParaRPr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1351</TotalTime>
  <Words>1557</Words>
  <Application>Microsoft Office PowerPoint</Application>
  <PresentationFormat>Widescreen</PresentationFormat>
  <Paragraphs>295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Microsoft JhengHei</vt:lpstr>
      <vt:lpstr>Microsoft JhengHei UI</vt:lpstr>
      <vt:lpstr>PMingLiU</vt:lpstr>
      <vt:lpstr>Arial</vt:lpstr>
      <vt:lpstr>Calibri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屢 獲 殊 榮，成 就 斐 然</vt:lpstr>
      <vt:lpstr>享 譽 國 際</vt:lpstr>
      <vt:lpstr>有 關 科 大 商 學 院</vt:lpstr>
      <vt:lpstr>全 面 及 多 元 的 課 程</vt:lpstr>
      <vt:lpstr>推 動 國 際 商 管 研 究</vt:lpstr>
      <vt:lpstr>專 注 亞 洲 國 際 化 發 展</vt:lpstr>
      <vt:lpstr>國 際 化 的 學 術 團 隊</vt:lpstr>
      <vt:lpstr>學 生 來 自 世 界 各 地</vt:lpstr>
      <vt:lpstr>與 優 秀 商 學 院 發 展 策 略 性 夥 伴 關 係</vt:lpstr>
      <vt:lpstr>教 學 與 研 究</vt:lpstr>
      <vt:lpstr>香 港 科 技 大 學（廣 州）</vt:lpstr>
      <vt:lpstr>通 達 全 球   連 接 中 國</vt:lpstr>
      <vt:lpstr>校 園 設 施</vt:lpstr>
      <vt:lpstr>PowerPoint Presentation</vt:lpstr>
      <vt:lpstr>校 友 網 絡</vt:lpstr>
      <vt:lpstr>推 動 知 識 轉 移，參 與 公 共 事 務</vt:lpstr>
      <vt:lpstr>開 拓 全 球 商 業 知 識，主 導 商 業 研 究 課 題</vt:lpstr>
      <vt:lpstr>與 商 界 建 立 夥 伴 關 係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School Advisory Council  Annual Meeting 2018</dc:title>
  <dc:creator>Milky</dc:creator>
  <cp:lastModifiedBy>LEE Danny</cp:lastModifiedBy>
  <cp:revision>40</cp:revision>
  <cp:lastPrinted>2024-06-19T04:10:59Z</cp:lastPrinted>
  <dcterms:created xsi:type="dcterms:W3CDTF">2021-12-28T15:58:12Z</dcterms:created>
  <dcterms:modified xsi:type="dcterms:W3CDTF">2025-04-25T10:08:10Z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2021-12-14T00:00:00Z</vt:filetime>
  </property>
  <property fmtid="{D5CDD505-2E9C-101B-9397-08002B2CF9AE}" pid="3" name="LastSaved">
    <vt:filetime>2021-12-28T00:00:00Z</vt:filetime>
  </property>
</Properties>
</file>