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60"/>
    <p:restoredTop sz="94181"/>
  </p:normalViewPr>
  <p:slideViewPr>
    <p:cSldViewPr snapToGrid="0" snapToObjects="1">
      <p:cViewPr varScale="1">
        <p:scale>
          <a:sx n="109" d="100"/>
          <a:sy n="109"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AE75-2BD0-974C-877D-02C18E1BC2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E7C9F-B3F8-E946-BD4C-BB703DE5A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A942B2-1776-F744-9A37-2F5CCCD5664E}"/>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5" name="Footer Placeholder 4">
            <a:extLst>
              <a:ext uri="{FF2B5EF4-FFF2-40B4-BE49-F238E27FC236}">
                <a16:creationId xmlns:a16="http://schemas.microsoft.com/office/drawing/2014/main" id="{0D192221-5202-F64E-9560-00117F80E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CB3E5-FDC4-A843-BF74-BDFF297DE992}"/>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383820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752A-8B35-4945-833B-5939BC3D30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690004-F796-EC48-BBD5-0D069001BE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8010-A126-394E-BD73-99E2302D3F85}"/>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5" name="Footer Placeholder 4">
            <a:extLst>
              <a:ext uri="{FF2B5EF4-FFF2-40B4-BE49-F238E27FC236}">
                <a16:creationId xmlns:a16="http://schemas.microsoft.com/office/drawing/2014/main" id="{E7A49D71-A222-4742-A2AA-4A95877AF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41B90-9FE8-2E47-97A5-9C038EF4CD22}"/>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383870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DA5A91-AF57-5C41-8745-63C33533F3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3C168-4C73-9541-AC91-D5FE07F389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242B3-4E6D-A245-ABFE-25017CECDDD7}"/>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5" name="Footer Placeholder 4">
            <a:extLst>
              <a:ext uri="{FF2B5EF4-FFF2-40B4-BE49-F238E27FC236}">
                <a16:creationId xmlns:a16="http://schemas.microsoft.com/office/drawing/2014/main" id="{037F966F-CE0E-B14B-A8A3-E83C85D62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EA95D-A3B3-5D4E-B24C-B3CBD61C4EA9}"/>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373348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6B52-3199-EF40-BBD5-3E1758D3C7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D789C-0055-134C-9F45-E96BB03B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09206-949D-2E4E-8FD6-10594BFB1914}"/>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5" name="Footer Placeholder 4">
            <a:extLst>
              <a:ext uri="{FF2B5EF4-FFF2-40B4-BE49-F238E27FC236}">
                <a16:creationId xmlns:a16="http://schemas.microsoft.com/office/drawing/2014/main" id="{49C70430-1608-3749-883C-A2BA4DAAD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01F26-9656-1548-B4BE-E935C3BD28A8}"/>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106610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44DC-7E1F-3641-A669-1E7E41577F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2B7E68-05C1-3B40-BDCF-4DD2305BF3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77B9E9-065B-EE45-BD36-7192635C66BB}"/>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5" name="Footer Placeholder 4">
            <a:extLst>
              <a:ext uri="{FF2B5EF4-FFF2-40B4-BE49-F238E27FC236}">
                <a16:creationId xmlns:a16="http://schemas.microsoft.com/office/drawing/2014/main" id="{693C63BB-BF82-014D-A283-62E093012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4CBE8-3F06-A84C-842A-4A3AD10749F5}"/>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310246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EDB8-8D45-7447-84B7-AD2A2EA97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69AB9-2160-C948-B593-4EBF8DE5D8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5E813D-9761-FE48-891D-134080E0AF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67CDF0-1FC9-0E42-916A-205433A663B0}"/>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6" name="Footer Placeholder 5">
            <a:extLst>
              <a:ext uri="{FF2B5EF4-FFF2-40B4-BE49-F238E27FC236}">
                <a16:creationId xmlns:a16="http://schemas.microsoft.com/office/drawing/2014/main" id="{BE5319EC-5FD7-E041-9786-F4AC8DEC9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CEDE7-4204-3447-B829-3D40BD508522}"/>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173925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D9B0-41CA-2041-A8A2-D8697D1644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59C0E-3018-2E4A-A835-8938A8E87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A8687A-A0D1-DA40-BB49-793050C237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CA124C-8696-5245-8D84-022F18494C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D680BE-7786-4948-98FB-C313ACFDB3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9EC4BE-6835-2245-9A44-D80F33959FF9}"/>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8" name="Footer Placeholder 7">
            <a:extLst>
              <a:ext uri="{FF2B5EF4-FFF2-40B4-BE49-F238E27FC236}">
                <a16:creationId xmlns:a16="http://schemas.microsoft.com/office/drawing/2014/main" id="{10B5FF02-32E5-914D-BA90-F297E5148E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514FEE-AFE7-B041-828C-56D707BADC50}"/>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405786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5AF5-473F-7B47-8DA4-BE67BBB484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F5C0A1-303B-0841-A811-1741E4DE850A}"/>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4" name="Footer Placeholder 3">
            <a:extLst>
              <a:ext uri="{FF2B5EF4-FFF2-40B4-BE49-F238E27FC236}">
                <a16:creationId xmlns:a16="http://schemas.microsoft.com/office/drawing/2014/main" id="{23FD6915-8711-9740-86D1-7330F13AE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BDA45F-389B-FC4A-A07E-01FB8C74C50E}"/>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355243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F44F57-1654-C741-AEBF-6330EC152268}"/>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3" name="Footer Placeholder 2">
            <a:extLst>
              <a:ext uri="{FF2B5EF4-FFF2-40B4-BE49-F238E27FC236}">
                <a16:creationId xmlns:a16="http://schemas.microsoft.com/office/drawing/2014/main" id="{10659E80-7137-D740-87CB-4920C93B21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3A81B6-D99F-F34D-BD48-8444016871ED}"/>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259149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425A-AD27-F34E-A7FA-B81F6BDA4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75F804-AA4E-2943-B7B6-6153F5B2F9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BC32C9-DE94-334F-8ABE-4F8C1C258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7B44F6-9A44-6D49-9513-FF24BE0D5084}"/>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6" name="Footer Placeholder 5">
            <a:extLst>
              <a:ext uri="{FF2B5EF4-FFF2-40B4-BE49-F238E27FC236}">
                <a16:creationId xmlns:a16="http://schemas.microsoft.com/office/drawing/2014/main" id="{D50D07D6-1822-0E42-B849-EF8C18125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BA5FC-3581-E742-934E-4ACD846FB575}"/>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269095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72E6-F98C-2644-BBE7-63078810D6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1C6700-CCA6-D74A-851C-5CFD08F78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FA4C0D-D187-C54A-844F-65FA5BB05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855AD2-5FEC-8845-B40B-2EB19713571D}"/>
              </a:ext>
            </a:extLst>
          </p:cNvPr>
          <p:cNvSpPr>
            <a:spLocks noGrp="1"/>
          </p:cNvSpPr>
          <p:nvPr>
            <p:ph type="dt" sz="half" idx="10"/>
          </p:nvPr>
        </p:nvSpPr>
        <p:spPr/>
        <p:txBody>
          <a:bodyPr/>
          <a:lstStyle/>
          <a:p>
            <a:fld id="{7F490BD5-8A40-C44F-8C16-D2446D1D7488}" type="datetimeFigureOut">
              <a:rPr lang="en-US" smtClean="0"/>
              <a:t>11/14/19</a:t>
            </a:fld>
            <a:endParaRPr lang="en-US"/>
          </a:p>
        </p:txBody>
      </p:sp>
      <p:sp>
        <p:nvSpPr>
          <p:cNvPr id="6" name="Footer Placeholder 5">
            <a:extLst>
              <a:ext uri="{FF2B5EF4-FFF2-40B4-BE49-F238E27FC236}">
                <a16:creationId xmlns:a16="http://schemas.microsoft.com/office/drawing/2014/main" id="{5DFC80F8-5E68-074C-BC5F-67E6F6536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3335E-1D6A-AF46-8268-A95F68D34B7D}"/>
              </a:ext>
            </a:extLst>
          </p:cNvPr>
          <p:cNvSpPr>
            <a:spLocks noGrp="1"/>
          </p:cNvSpPr>
          <p:nvPr>
            <p:ph type="sldNum" sz="quarter" idx="12"/>
          </p:nvPr>
        </p:nvSpPr>
        <p:spPr/>
        <p:txBody>
          <a:bodyPr/>
          <a:lstStyle/>
          <a:p>
            <a:fld id="{65BCD71F-BD0C-E44C-9371-08A236C58A6A}" type="slidenum">
              <a:rPr lang="en-US" smtClean="0"/>
              <a:t>‹#›</a:t>
            </a:fld>
            <a:endParaRPr lang="en-US"/>
          </a:p>
        </p:txBody>
      </p:sp>
    </p:spTree>
    <p:extLst>
      <p:ext uri="{BB962C8B-B14F-4D97-AF65-F5344CB8AC3E}">
        <p14:creationId xmlns:p14="http://schemas.microsoft.com/office/powerpoint/2010/main" val="128067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88B05-3D82-674E-8A59-BF492F2492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A539A-C094-E747-9113-84E49077D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CBFB-711E-3944-B08B-8A8DB3CDA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0BD5-8A40-C44F-8C16-D2446D1D7488}" type="datetimeFigureOut">
              <a:rPr lang="en-US" smtClean="0"/>
              <a:t>11/14/19</a:t>
            </a:fld>
            <a:endParaRPr lang="en-US"/>
          </a:p>
        </p:txBody>
      </p:sp>
      <p:sp>
        <p:nvSpPr>
          <p:cNvPr id="5" name="Footer Placeholder 4">
            <a:extLst>
              <a:ext uri="{FF2B5EF4-FFF2-40B4-BE49-F238E27FC236}">
                <a16:creationId xmlns:a16="http://schemas.microsoft.com/office/drawing/2014/main" id="{E8DD37B8-3041-A645-BADC-F612E22A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2E15D9-A742-F645-ADD9-20217BEE7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CD71F-BD0C-E44C-9371-08A236C58A6A}" type="slidenum">
              <a:rPr lang="en-US" smtClean="0"/>
              <a:t>‹#›</a:t>
            </a:fld>
            <a:endParaRPr lang="en-US"/>
          </a:p>
        </p:txBody>
      </p:sp>
    </p:spTree>
    <p:extLst>
      <p:ext uri="{BB962C8B-B14F-4D97-AF65-F5344CB8AC3E}">
        <p14:creationId xmlns:p14="http://schemas.microsoft.com/office/powerpoint/2010/main" val="119906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zoom.us/pricing" TargetMode="External"/><Relationship Id="rId2" Type="http://schemas.openxmlformats.org/officeDocument/2006/relationships/hyperlink" Target="https://zoom.us/signu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upport.zoom.us/hc/en-us/articles/217214286-Watch-Recorded-Training-Sess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2AD5-CE00-7B4C-A17A-0E123D188140}"/>
              </a:ext>
            </a:extLst>
          </p:cNvPr>
          <p:cNvSpPr>
            <a:spLocks noGrp="1"/>
          </p:cNvSpPr>
          <p:nvPr>
            <p:ph type="ctrTitle"/>
          </p:nvPr>
        </p:nvSpPr>
        <p:spPr/>
        <p:txBody>
          <a:bodyPr/>
          <a:lstStyle/>
          <a:p>
            <a:r>
              <a:rPr lang="en-US" dirty="0"/>
              <a:t>Train-the-Trainer Session</a:t>
            </a:r>
          </a:p>
        </p:txBody>
      </p:sp>
      <p:sp>
        <p:nvSpPr>
          <p:cNvPr id="3" name="Subtitle 2">
            <a:extLst>
              <a:ext uri="{FF2B5EF4-FFF2-40B4-BE49-F238E27FC236}">
                <a16:creationId xmlns:a16="http://schemas.microsoft.com/office/drawing/2014/main" id="{4128A0E4-DF73-5A4B-8C5E-D8EBC31C4BB9}"/>
              </a:ext>
            </a:extLst>
          </p:cNvPr>
          <p:cNvSpPr>
            <a:spLocks noGrp="1"/>
          </p:cNvSpPr>
          <p:nvPr>
            <p:ph type="subTitle" idx="1"/>
          </p:nvPr>
        </p:nvSpPr>
        <p:spPr/>
        <p:txBody>
          <a:bodyPr/>
          <a:lstStyle/>
          <a:p>
            <a:r>
              <a:rPr lang="en-US" dirty="0"/>
              <a:t>Roger</a:t>
            </a:r>
          </a:p>
          <a:p>
            <a:r>
              <a:rPr lang="en-US" dirty="0"/>
              <a:t>2019-11-14</a:t>
            </a:r>
          </a:p>
        </p:txBody>
      </p:sp>
    </p:spTree>
    <p:extLst>
      <p:ext uri="{BB962C8B-B14F-4D97-AF65-F5344CB8AC3E}">
        <p14:creationId xmlns:p14="http://schemas.microsoft.com/office/powerpoint/2010/main" val="146986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E8D16-7C2D-CF48-9F0F-74BD944766A2}"/>
              </a:ext>
            </a:extLst>
          </p:cNvPr>
          <p:cNvSpPr>
            <a:spLocks noGrp="1"/>
          </p:cNvSpPr>
          <p:nvPr>
            <p:ph type="title"/>
          </p:nvPr>
        </p:nvSpPr>
        <p:spPr/>
        <p:txBody>
          <a:bodyPr>
            <a:normAutofit/>
          </a:bodyPr>
          <a:lstStyle/>
          <a:p>
            <a:r>
              <a:rPr lang="en-US" dirty="0"/>
              <a:t>Recording of classes conducted on Webinar and sharing to students</a:t>
            </a:r>
          </a:p>
        </p:txBody>
      </p:sp>
      <p:sp>
        <p:nvSpPr>
          <p:cNvPr id="3" name="Content Placeholder 2">
            <a:extLst>
              <a:ext uri="{FF2B5EF4-FFF2-40B4-BE49-F238E27FC236}">
                <a16:creationId xmlns:a16="http://schemas.microsoft.com/office/drawing/2014/main" id="{53964B55-0338-3142-8347-3DA0D4C327A2}"/>
              </a:ext>
            </a:extLst>
          </p:cNvPr>
          <p:cNvSpPr>
            <a:spLocks noGrp="1"/>
          </p:cNvSpPr>
          <p:nvPr>
            <p:ph idx="1"/>
          </p:nvPr>
        </p:nvSpPr>
        <p:spPr/>
        <p:txBody>
          <a:bodyPr>
            <a:normAutofit lnSpcReduction="10000"/>
          </a:bodyPr>
          <a:lstStyle/>
          <a:p>
            <a:r>
              <a:rPr lang="en-US" dirty="0"/>
              <a:t>Suggest to use the automatic Cloud Recording option.</a:t>
            </a:r>
          </a:p>
          <a:p>
            <a:r>
              <a:rPr lang="en-US" dirty="0"/>
              <a:t>“Pro” status you purchased come with 1 GB storage and a 90 minutes class take ~500MB</a:t>
            </a:r>
          </a:p>
          <a:p>
            <a:r>
              <a:rPr lang="en-US" dirty="0"/>
              <a:t>Hence, once a class is over, you need to download the video </a:t>
            </a:r>
          </a:p>
          <a:p>
            <a:r>
              <a:rPr lang="en-US" dirty="0"/>
              <a:t>You can share the video also, but you cannot accumulate too many classes videos in your cloud storage as you have limited storage space. One option is to purchase 100GB storage for US$40/month. We will explore and advice later</a:t>
            </a:r>
          </a:p>
          <a:p>
            <a:r>
              <a:rPr lang="en-US" dirty="0"/>
              <a:t>We will also find the best way to go forward in solving the storage issue. Will advice later.</a:t>
            </a:r>
          </a:p>
          <a:p>
            <a:endParaRPr lang="en-US" dirty="0"/>
          </a:p>
        </p:txBody>
      </p:sp>
    </p:spTree>
    <p:extLst>
      <p:ext uri="{BB962C8B-B14F-4D97-AF65-F5344CB8AC3E}">
        <p14:creationId xmlns:p14="http://schemas.microsoft.com/office/powerpoint/2010/main" val="15331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ACBB-99E8-6F4A-9FB9-404FCE5BB864}"/>
              </a:ext>
            </a:extLst>
          </p:cNvPr>
          <p:cNvSpPr>
            <a:spLocks noGrp="1"/>
          </p:cNvSpPr>
          <p:nvPr>
            <p:ph type="title"/>
          </p:nvPr>
        </p:nvSpPr>
        <p:spPr/>
        <p:txBody>
          <a:bodyPr/>
          <a:lstStyle/>
          <a:p>
            <a:r>
              <a:rPr lang="en-US" dirty="0"/>
              <a:t>Suggested Settings for Webinar for our case</a:t>
            </a:r>
          </a:p>
        </p:txBody>
      </p:sp>
      <p:sp>
        <p:nvSpPr>
          <p:cNvPr id="3" name="Content Placeholder 2">
            <a:extLst>
              <a:ext uri="{FF2B5EF4-FFF2-40B4-BE49-F238E27FC236}">
                <a16:creationId xmlns:a16="http://schemas.microsoft.com/office/drawing/2014/main" id="{A7654CDE-6E1F-2E42-9D1A-15EF68E535A3}"/>
              </a:ext>
            </a:extLst>
          </p:cNvPr>
          <p:cNvSpPr>
            <a:spLocks noGrp="1"/>
          </p:cNvSpPr>
          <p:nvPr>
            <p:ph idx="1"/>
          </p:nvPr>
        </p:nvSpPr>
        <p:spPr/>
        <p:txBody>
          <a:bodyPr/>
          <a:lstStyle/>
          <a:p>
            <a:r>
              <a:rPr lang="en-US" dirty="0"/>
              <a:t>Will provide a screen capture for the suggested setting under Webinars</a:t>
            </a:r>
          </a:p>
          <a:p>
            <a:r>
              <a:rPr lang="en-US" dirty="0"/>
              <a:t>However, individual faculty may want to modify it for his/her own preference</a:t>
            </a:r>
          </a:p>
          <a:p>
            <a:pPr marL="0" indent="0">
              <a:buNone/>
            </a:pPr>
            <a:endParaRPr lang="en-US" dirty="0"/>
          </a:p>
        </p:txBody>
      </p:sp>
      <p:pic>
        <p:nvPicPr>
          <p:cNvPr id="5" name="Picture 4">
            <a:extLst>
              <a:ext uri="{FF2B5EF4-FFF2-40B4-BE49-F238E27FC236}">
                <a16:creationId xmlns:a16="http://schemas.microsoft.com/office/drawing/2014/main" id="{CB2A1AFE-1C90-7443-9C86-C314ED50CEB1}"/>
              </a:ext>
            </a:extLst>
          </p:cNvPr>
          <p:cNvPicPr>
            <a:picLocks noChangeAspect="1"/>
          </p:cNvPicPr>
          <p:nvPr/>
        </p:nvPicPr>
        <p:blipFill>
          <a:blip r:embed="rId2"/>
          <a:stretch>
            <a:fillRect/>
          </a:stretch>
        </p:blipFill>
        <p:spPr>
          <a:xfrm>
            <a:off x="838200" y="0"/>
            <a:ext cx="11059214" cy="6858000"/>
          </a:xfrm>
          <a:prstGeom prst="rect">
            <a:avLst/>
          </a:prstGeom>
        </p:spPr>
      </p:pic>
    </p:spTree>
    <p:extLst>
      <p:ext uri="{BB962C8B-B14F-4D97-AF65-F5344CB8AC3E}">
        <p14:creationId xmlns:p14="http://schemas.microsoft.com/office/powerpoint/2010/main" val="241216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C6BE-7FDC-BD41-A885-66DDB0055E7D}"/>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AEB26F85-2EAC-FC41-B077-AA6D33BB77C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4862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9F78-2829-7F4C-A0D5-98F4F3C14041}"/>
              </a:ext>
            </a:extLst>
          </p:cNvPr>
          <p:cNvSpPr>
            <a:spLocks noGrp="1"/>
          </p:cNvSpPr>
          <p:nvPr>
            <p:ph type="title"/>
          </p:nvPr>
        </p:nvSpPr>
        <p:spPr/>
        <p:txBody>
          <a:bodyPr/>
          <a:lstStyle/>
          <a:p>
            <a:r>
              <a:rPr lang="en-US" dirty="0"/>
              <a:t>Outlines</a:t>
            </a:r>
          </a:p>
        </p:txBody>
      </p:sp>
      <p:sp>
        <p:nvSpPr>
          <p:cNvPr id="3" name="Content Placeholder 2">
            <a:extLst>
              <a:ext uri="{FF2B5EF4-FFF2-40B4-BE49-F238E27FC236}">
                <a16:creationId xmlns:a16="http://schemas.microsoft.com/office/drawing/2014/main" id="{ABB823EA-624D-4A40-BC8F-F2FA8EB5ABAC}"/>
              </a:ext>
            </a:extLst>
          </p:cNvPr>
          <p:cNvSpPr>
            <a:spLocks noGrp="1"/>
          </p:cNvSpPr>
          <p:nvPr>
            <p:ph idx="1"/>
          </p:nvPr>
        </p:nvSpPr>
        <p:spPr/>
        <p:txBody>
          <a:bodyPr/>
          <a:lstStyle/>
          <a:p>
            <a:r>
              <a:rPr lang="en-US" dirty="0"/>
              <a:t>Basics and Logistics for running classes for remaining of the term</a:t>
            </a:r>
          </a:p>
          <a:p>
            <a:r>
              <a:rPr lang="en-US" dirty="0"/>
              <a:t>Training and Support</a:t>
            </a:r>
          </a:p>
          <a:p>
            <a:r>
              <a:rPr lang="en-US" dirty="0"/>
              <a:t>Zoom and Webinar Sign up and Subscription</a:t>
            </a:r>
          </a:p>
          <a:p>
            <a:r>
              <a:rPr lang="en-US" dirty="0"/>
              <a:t>Training materials for Zoom and for Webinar</a:t>
            </a:r>
          </a:p>
          <a:p>
            <a:r>
              <a:rPr lang="en-US" dirty="0"/>
              <a:t>Suggested Settings for Webinar for our case</a:t>
            </a:r>
          </a:p>
          <a:p>
            <a:r>
              <a:rPr lang="en-US" dirty="0"/>
              <a:t>Recording of classes conducted on Webinar and sharing to students</a:t>
            </a:r>
          </a:p>
          <a:p>
            <a:r>
              <a:rPr lang="en-US" dirty="0"/>
              <a:t>Support and Q&amp;A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3454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BC11-40BB-F44D-9F35-2F4C08401D39}"/>
              </a:ext>
            </a:extLst>
          </p:cNvPr>
          <p:cNvSpPr>
            <a:spLocks noGrp="1"/>
          </p:cNvSpPr>
          <p:nvPr>
            <p:ph type="title"/>
          </p:nvPr>
        </p:nvSpPr>
        <p:spPr/>
        <p:txBody>
          <a:bodyPr>
            <a:normAutofit/>
          </a:bodyPr>
          <a:lstStyle/>
          <a:p>
            <a:r>
              <a:rPr lang="en-US" dirty="0"/>
              <a:t>Basics and Logistics for running classes for remaining of the term</a:t>
            </a:r>
          </a:p>
        </p:txBody>
      </p:sp>
      <p:sp>
        <p:nvSpPr>
          <p:cNvPr id="3" name="Content Placeholder 2">
            <a:extLst>
              <a:ext uri="{FF2B5EF4-FFF2-40B4-BE49-F238E27FC236}">
                <a16:creationId xmlns:a16="http://schemas.microsoft.com/office/drawing/2014/main" id="{A04F4EC1-5D1B-A84B-AA76-77B328B3C0F4}"/>
              </a:ext>
            </a:extLst>
          </p:cNvPr>
          <p:cNvSpPr>
            <a:spLocks noGrp="1"/>
          </p:cNvSpPr>
          <p:nvPr>
            <p:ph idx="1"/>
          </p:nvPr>
        </p:nvSpPr>
        <p:spPr/>
        <p:txBody>
          <a:bodyPr>
            <a:normAutofit fontScale="92500" lnSpcReduction="10000"/>
          </a:bodyPr>
          <a:lstStyle/>
          <a:p>
            <a:r>
              <a:rPr lang="en-US" dirty="0"/>
              <a:t>All classes are cancelled this week until Nov 17. </a:t>
            </a:r>
          </a:p>
          <a:p>
            <a:r>
              <a:rPr lang="en-US" dirty="0"/>
              <a:t>Classes are expected to be resumed on Nov 18 following the same time table. </a:t>
            </a:r>
          </a:p>
          <a:p>
            <a:pPr lvl="1"/>
            <a:r>
              <a:rPr lang="en-US" dirty="0"/>
              <a:t>Classes conducted live using Webinar: Only difference is that all venues will be online live at webinar </a:t>
            </a:r>
          </a:p>
          <a:p>
            <a:pPr lvl="1"/>
            <a:r>
              <a:rPr lang="en-US" dirty="0"/>
              <a:t>Classes replaced by recorded video: No class but just lecture videos posted online. </a:t>
            </a:r>
          </a:p>
          <a:p>
            <a:pPr lvl="1"/>
            <a:r>
              <a:rPr lang="en-US" dirty="0"/>
              <a:t>Any other arrangement decided by the instructors of the course</a:t>
            </a:r>
          </a:p>
          <a:p>
            <a:r>
              <a:rPr lang="en-US" dirty="0"/>
              <a:t>Final Exam: </a:t>
            </a:r>
          </a:p>
          <a:p>
            <a:pPr lvl="1"/>
            <a:r>
              <a:rPr lang="en-US" dirty="0"/>
              <a:t>Work with UG coordinators or School </a:t>
            </a:r>
            <a:r>
              <a:rPr lang="en-US" dirty="0" err="1"/>
              <a:t>Asso</a:t>
            </a:r>
            <a:r>
              <a:rPr lang="en-US" dirty="0"/>
              <a:t> Deans if needed</a:t>
            </a:r>
          </a:p>
          <a:p>
            <a:pPr lvl="1"/>
            <a:r>
              <a:rPr lang="en-US" dirty="0"/>
              <a:t>Do not switch grading to P/F, except perhaps for exchange-in students</a:t>
            </a:r>
          </a:p>
          <a:p>
            <a:pPr lvl="1"/>
            <a:r>
              <a:rPr lang="en-US" dirty="0"/>
              <a:t>Not part of this training. Discuss separately</a:t>
            </a:r>
          </a:p>
          <a:p>
            <a:r>
              <a:rPr lang="en-US" i="1" dirty="0">
                <a:solidFill>
                  <a:srgbClr val="FF0000"/>
                </a:solidFill>
              </a:rPr>
              <a:t>Bottom line: students do not need to be physically present on campus</a:t>
            </a:r>
          </a:p>
        </p:txBody>
      </p:sp>
    </p:spTree>
    <p:extLst>
      <p:ext uri="{BB962C8B-B14F-4D97-AF65-F5344CB8AC3E}">
        <p14:creationId xmlns:p14="http://schemas.microsoft.com/office/powerpoint/2010/main" val="342865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0214-0542-8E4E-93CC-11FC061A40EF}"/>
              </a:ext>
            </a:extLst>
          </p:cNvPr>
          <p:cNvSpPr>
            <a:spLocks noGrp="1"/>
          </p:cNvSpPr>
          <p:nvPr>
            <p:ph type="title"/>
          </p:nvPr>
        </p:nvSpPr>
        <p:spPr>
          <a:xfrm>
            <a:off x="838200" y="93804"/>
            <a:ext cx="10515600" cy="1325563"/>
          </a:xfrm>
        </p:spPr>
        <p:txBody>
          <a:bodyPr/>
          <a:lstStyle/>
          <a:p>
            <a:r>
              <a:rPr lang="en-US" dirty="0"/>
              <a:t>Training and Support</a:t>
            </a:r>
          </a:p>
        </p:txBody>
      </p:sp>
      <p:sp>
        <p:nvSpPr>
          <p:cNvPr id="3" name="Content Placeholder 2">
            <a:extLst>
              <a:ext uri="{FF2B5EF4-FFF2-40B4-BE49-F238E27FC236}">
                <a16:creationId xmlns:a16="http://schemas.microsoft.com/office/drawing/2014/main" id="{1D5907F3-CAC7-D440-ADAE-FC2360EAF37D}"/>
              </a:ext>
            </a:extLst>
          </p:cNvPr>
          <p:cNvSpPr>
            <a:spLocks noGrp="1"/>
          </p:cNvSpPr>
          <p:nvPr>
            <p:ph idx="1"/>
          </p:nvPr>
        </p:nvSpPr>
        <p:spPr>
          <a:xfrm>
            <a:off x="838200" y="1269242"/>
            <a:ext cx="10515600" cy="5445457"/>
          </a:xfrm>
        </p:spPr>
        <p:txBody>
          <a:bodyPr>
            <a:normAutofit fontScale="92500" lnSpcReduction="20000"/>
          </a:bodyPr>
          <a:lstStyle/>
          <a:p>
            <a:r>
              <a:rPr lang="en-US" dirty="0"/>
              <a:t>Need to train up around 500-600 colleagues teaching this term in 2 days!!</a:t>
            </a:r>
          </a:p>
          <a:p>
            <a:pPr lvl="1"/>
            <a:r>
              <a:rPr lang="en-US" dirty="0">
                <a:solidFill>
                  <a:srgbClr val="C00000"/>
                </a:solidFill>
              </a:rPr>
              <a:t>Need your help and co-operations</a:t>
            </a:r>
            <a:r>
              <a:rPr lang="en-US" dirty="0"/>
              <a:t>!</a:t>
            </a:r>
          </a:p>
          <a:p>
            <a:r>
              <a:rPr lang="en-US" dirty="0">
                <a:solidFill>
                  <a:srgbClr val="0070C0"/>
                </a:solidFill>
              </a:rPr>
              <a:t>Thursday 11am: </a:t>
            </a:r>
            <a:r>
              <a:rPr lang="en-US" dirty="0"/>
              <a:t>Train-the-Trainers for School-level Reps (Each school about 2-3 faculty members)</a:t>
            </a:r>
          </a:p>
          <a:p>
            <a:r>
              <a:rPr lang="en-US" dirty="0"/>
              <a:t>Thursday afternoon or Friday morning: Trained colleagues (from Thurs 11am session) will conduct session to Depts’ reps</a:t>
            </a:r>
          </a:p>
          <a:p>
            <a:pPr lvl="1"/>
            <a:r>
              <a:rPr lang="en-US" dirty="0"/>
              <a:t>At least 2-3 faculty reps per dept</a:t>
            </a:r>
          </a:p>
          <a:p>
            <a:pPr lvl="1"/>
            <a:r>
              <a:rPr lang="en-US" dirty="0"/>
              <a:t>Run essentially the same session like the one on Thurs 11am</a:t>
            </a:r>
          </a:p>
          <a:p>
            <a:pPr lvl="1"/>
            <a:r>
              <a:rPr lang="en-US" dirty="0"/>
              <a:t>You may want to invite depts to nominate reps right away</a:t>
            </a:r>
          </a:p>
          <a:p>
            <a:r>
              <a:rPr lang="en-US" dirty="0"/>
              <a:t>Friday/Sat/Sun: Training sessions for colleagues in each dept/div</a:t>
            </a:r>
          </a:p>
          <a:p>
            <a:pPr lvl="1"/>
            <a:r>
              <a:rPr lang="en-US" dirty="0"/>
              <a:t>These dept reps run sessions for the faculty members in their Dept</a:t>
            </a:r>
          </a:p>
          <a:p>
            <a:r>
              <a:rPr lang="en-US" dirty="0"/>
              <a:t>Recording of Thurs 11am training session will be available to the school-level and dept-level training. However, live training session using webinar should still be conducted so that:</a:t>
            </a:r>
          </a:p>
          <a:p>
            <a:pPr lvl="1"/>
            <a:r>
              <a:rPr lang="en-US" dirty="0"/>
              <a:t>Colleagues can ask questions and get answers right away</a:t>
            </a:r>
          </a:p>
          <a:p>
            <a:pPr lvl="1"/>
            <a:r>
              <a:rPr lang="en-US" dirty="0"/>
              <a:t>Experience the live session so that they know how students will experience.</a:t>
            </a:r>
          </a:p>
          <a:p>
            <a:endParaRPr lang="en-US" dirty="0"/>
          </a:p>
        </p:txBody>
      </p:sp>
    </p:spTree>
    <p:extLst>
      <p:ext uri="{BB962C8B-B14F-4D97-AF65-F5344CB8AC3E}">
        <p14:creationId xmlns:p14="http://schemas.microsoft.com/office/powerpoint/2010/main" val="323843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3C71-F4D7-6543-B6E7-1F67CB67B774}"/>
              </a:ext>
            </a:extLst>
          </p:cNvPr>
          <p:cNvSpPr>
            <a:spLocks noGrp="1"/>
          </p:cNvSpPr>
          <p:nvPr>
            <p:ph type="title"/>
          </p:nvPr>
        </p:nvSpPr>
        <p:spPr/>
        <p:txBody>
          <a:bodyPr/>
          <a:lstStyle/>
          <a:p>
            <a:r>
              <a:rPr lang="en-US" dirty="0"/>
              <a:t>Zoom and Webinar Sign up and Subscription</a:t>
            </a:r>
          </a:p>
        </p:txBody>
      </p:sp>
      <p:sp>
        <p:nvSpPr>
          <p:cNvPr id="3" name="Content Placeholder 2">
            <a:extLst>
              <a:ext uri="{FF2B5EF4-FFF2-40B4-BE49-F238E27FC236}">
                <a16:creationId xmlns:a16="http://schemas.microsoft.com/office/drawing/2014/main" id="{73CA4593-3A82-8743-A1A4-6DC0B62B7EA9}"/>
              </a:ext>
            </a:extLst>
          </p:cNvPr>
          <p:cNvSpPr>
            <a:spLocks noGrp="1"/>
          </p:cNvSpPr>
          <p:nvPr>
            <p:ph idx="1"/>
          </p:nvPr>
        </p:nvSpPr>
        <p:spPr/>
        <p:txBody>
          <a:bodyPr>
            <a:normAutofit lnSpcReduction="10000"/>
          </a:bodyPr>
          <a:lstStyle/>
          <a:p>
            <a:r>
              <a:rPr lang="en-US" dirty="0"/>
              <a:t>Go to </a:t>
            </a:r>
            <a:r>
              <a:rPr lang="en-US" dirty="0">
                <a:hlinkClick r:id="rId2"/>
              </a:rPr>
              <a:t>https://zoom.us/signup</a:t>
            </a:r>
            <a:r>
              <a:rPr lang="en-US" dirty="0"/>
              <a:t> and use your </a:t>
            </a:r>
            <a:r>
              <a:rPr lang="en-US" dirty="0" err="1"/>
              <a:t>hkust</a:t>
            </a:r>
            <a:r>
              <a:rPr lang="en-US" dirty="0"/>
              <a:t> email address to sign up for an account</a:t>
            </a:r>
          </a:p>
          <a:p>
            <a:pPr lvl="1"/>
            <a:r>
              <a:rPr lang="en-US" dirty="0"/>
              <a:t>You will get an email to confirm and then sign in to your account. </a:t>
            </a:r>
          </a:p>
          <a:p>
            <a:r>
              <a:rPr lang="en-US" dirty="0"/>
              <a:t>Go to </a:t>
            </a:r>
            <a:r>
              <a:rPr lang="en-US" dirty="0">
                <a:hlinkClick r:id="rId3"/>
              </a:rPr>
              <a:t>https://zoom.us/pricing</a:t>
            </a:r>
            <a:r>
              <a:rPr lang="en-US" dirty="0"/>
              <a:t> and select ”Pro” by clicking on the orange “Buy Now” button</a:t>
            </a:r>
          </a:p>
          <a:p>
            <a:pPr lvl="1"/>
            <a:r>
              <a:rPr lang="en-US" dirty="0"/>
              <a:t>Select monthly button and then select Webinar button under the Available Add-ons title</a:t>
            </a:r>
          </a:p>
          <a:p>
            <a:pPr lvl="1"/>
            <a:r>
              <a:rPr lang="en-US" dirty="0"/>
              <a:t>Select 100 Participant and Monthly button (if you need more than 100 students joining the class simultaneously, select 500 participant option)</a:t>
            </a:r>
          </a:p>
          <a:p>
            <a:pPr lvl="1"/>
            <a:r>
              <a:rPr lang="en-US" dirty="0"/>
              <a:t>Select ”Do not auto renew button”</a:t>
            </a:r>
          </a:p>
          <a:p>
            <a:pPr lvl="1"/>
            <a:r>
              <a:rPr lang="en-US" dirty="0"/>
              <a:t>Paid for the total US$54.99 yourselves and University will reimburse you</a:t>
            </a:r>
          </a:p>
        </p:txBody>
      </p:sp>
    </p:spTree>
    <p:extLst>
      <p:ext uri="{BB962C8B-B14F-4D97-AF65-F5344CB8AC3E}">
        <p14:creationId xmlns:p14="http://schemas.microsoft.com/office/powerpoint/2010/main" val="225864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F728-F9F1-F343-A0C7-21A2867398F6}"/>
              </a:ext>
            </a:extLst>
          </p:cNvPr>
          <p:cNvSpPr>
            <a:spLocks noGrp="1"/>
          </p:cNvSpPr>
          <p:nvPr>
            <p:ph type="title"/>
          </p:nvPr>
        </p:nvSpPr>
        <p:spPr>
          <a:xfrm>
            <a:off x="769961" y="0"/>
            <a:ext cx="10515600" cy="1325563"/>
          </a:xfrm>
        </p:spPr>
        <p:txBody>
          <a:bodyPr/>
          <a:lstStyle/>
          <a:p>
            <a:r>
              <a:rPr lang="en-US" dirty="0"/>
              <a:t>Screen cap for subscription option</a:t>
            </a:r>
          </a:p>
        </p:txBody>
      </p:sp>
      <p:pic>
        <p:nvPicPr>
          <p:cNvPr id="5" name="Content Placeholder 4">
            <a:extLst>
              <a:ext uri="{FF2B5EF4-FFF2-40B4-BE49-F238E27FC236}">
                <a16:creationId xmlns:a16="http://schemas.microsoft.com/office/drawing/2014/main" id="{CC3698CD-F74F-0048-983E-94384C3834B3}"/>
              </a:ext>
            </a:extLst>
          </p:cNvPr>
          <p:cNvPicPr>
            <a:picLocks noGrp="1" noChangeAspect="1"/>
          </p:cNvPicPr>
          <p:nvPr>
            <p:ph idx="1"/>
          </p:nvPr>
        </p:nvPicPr>
        <p:blipFill>
          <a:blip r:embed="rId2"/>
          <a:stretch>
            <a:fillRect/>
          </a:stretch>
        </p:blipFill>
        <p:spPr>
          <a:xfrm>
            <a:off x="1897039" y="1227803"/>
            <a:ext cx="7547211" cy="5509081"/>
          </a:xfrm>
        </p:spPr>
      </p:pic>
    </p:spTree>
    <p:extLst>
      <p:ext uri="{BB962C8B-B14F-4D97-AF65-F5344CB8AC3E}">
        <p14:creationId xmlns:p14="http://schemas.microsoft.com/office/powerpoint/2010/main" val="368047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EA6F-82B8-114F-BA91-F8F3CCA3CE0F}"/>
              </a:ext>
            </a:extLst>
          </p:cNvPr>
          <p:cNvSpPr>
            <a:spLocks noGrp="1"/>
          </p:cNvSpPr>
          <p:nvPr>
            <p:ph type="title"/>
          </p:nvPr>
        </p:nvSpPr>
        <p:spPr>
          <a:xfrm>
            <a:off x="838200" y="228649"/>
            <a:ext cx="10515600" cy="726696"/>
          </a:xfrm>
        </p:spPr>
        <p:txBody>
          <a:bodyPr/>
          <a:lstStyle/>
          <a:p>
            <a:r>
              <a:rPr lang="en-US" dirty="0"/>
              <a:t>Training materials for Zoom and for Webinar</a:t>
            </a:r>
          </a:p>
        </p:txBody>
      </p:sp>
      <p:sp>
        <p:nvSpPr>
          <p:cNvPr id="3" name="Content Placeholder 2">
            <a:extLst>
              <a:ext uri="{FF2B5EF4-FFF2-40B4-BE49-F238E27FC236}">
                <a16:creationId xmlns:a16="http://schemas.microsoft.com/office/drawing/2014/main" id="{6AFD6B7B-8373-3845-B8CA-2A01C35701ED}"/>
              </a:ext>
            </a:extLst>
          </p:cNvPr>
          <p:cNvSpPr>
            <a:spLocks noGrp="1"/>
          </p:cNvSpPr>
          <p:nvPr>
            <p:ph idx="1"/>
          </p:nvPr>
        </p:nvSpPr>
        <p:spPr>
          <a:xfrm>
            <a:off x="838200" y="955345"/>
            <a:ext cx="10515600" cy="5221618"/>
          </a:xfrm>
        </p:spPr>
        <p:txBody>
          <a:bodyPr/>
          <a:lstStyle/>
          <a:p>
            <a:r>
              <a:rPr lang="en-US" dirty="0"/>
              <a:t>Should be trained for Zoom meeting first </a:t>
            </a:r>
          </a:p>
          <a:p>
            <a:pPr lvl="1"/>
            <a:r>
              <a:rPr lang="en-US" dirty="0"/>
              <a:t>this can be very convenient for you to have meetings with your colleagues in the next few days when we cannot go to campus, not to mention in the future</a:t>
            </a:r>
          </a:p>
          <a:p>
            <a:r>
              <a:rPr lang="en-US" dirty="0"/>
              <a:t>Then, get training on Webinar features</a:t>
            </a:r>
          </a:p>
          <a:p>
            <a:pPr lvl="1"/>
            <a:r>
              <a:rPr lang="en-US" dirty="0"/>
              <a:t>Note that not all webinar features are useful for us</a:t>
            </a:r>
          </a:p>
          <a:p>
            <a:pPr lvl="1"/>
            <a:r>
              <a:rPr lang="en-US" dirty="0"/>
              <a:t>We will only use selected basic ones so that we can get going</a:t>
            </a:r>
          </a:p>
          <a:p>
            <a:r>
              <a:rPr lang="en-US" dirty="0"/>
              <a:t>Zoom has training at </a:t>
            </a:r>
            <a:r>
              <a:rPr lang="en-HK" dirty="0">
                <a:hlinkClick r:id="rId2"/>
              </a:rPr>
              <a:t>https://support.zoom.us/hc/en-us/articles/217214286-Watch-Recorded-Training-Sessions</a:t>
            </a:r>
            <a:endParaRPr lang="en-HK" dirty="0"/>
          </a:p>
          <a:p>
            <a:pPr marL="0" indent="0">
              <a:buNone/>
            </a:pPr>
            <a:endParaRPr lang="en-US" dirty="0"/>
          </a:p>
        </p:txBody>
      </p:sp>
    </p:spTree>
    <p:extLst>
      <p:ext uri="{BB962C8B-B14F-4D97-AF65-F5344CB8AC3E}">
        <p14:creationId xmlns:p14="http://schemas.microsoft.com/office/powerpoint/2010/main" val="313063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A7E3-3E2F-4F46-8EBD-234970B8FAC2}"/>
              </a:ext>
            </a:extLst>
          </p:cNvPr>
          <p:cNvSpPr>
            <a:spLocks noGrp="1"/>
          </p:cNvSpPr>
          <p:nvPr>
            <p:ph type="title"/>
          </p:nvPr>
        </p:nvSpPr>
        <p:spPr/>
        <p:txBody>
          <a:bodyPr/>
          <a:lstStyle/>
          <a:p>
            <a:r>
              <a:rPr lang="en-US" dirty="0"/>
              <a:t>Live and recorded training from Zoom</a:t>
            </a:r>
          </a:p>
        </p:txBody>
      </p:sp>
      <p:pic>
        <p:nvPicPr>
          <p:cNvPr id="5" name="Content Placeholder 4">
            <a:extLst>
              <a:ext uri="{FF2B5EF4-FFF2-40B4-BE49-F238E27FC236}">
                <a16:creationId xmlns:a16="http://schemas.microsoft.com/office/drawing/2014/main" id="{F03A69D6-BB3C-6644-A201-CCAA1462DB5E}"/>
              </a:ext>
            </a:extLst>
          </p:cNvPr>
          <p:cNvPicPr>
            <a:picLocks noGrp="1" noChangeAspect="1"/>
          </p:cNvPicPr>
          <p:nvPr>
            <p:ph idx="1"/>
          </p:nvPr>
        </p:nvPicPr>
        <p:blipFill rotWithShape="1">
          <a:blip r:embed="rId2"/>
          <a:srcRect r="17565"/>
          <a:stretch/>
        </p:blipFill>
        <p:spPr>
          <a:xfrm>
            <a:off x="457855" y="1839273"/>
            <a:ext cx="5806440" cy="3729014"/>
          </a:xfrm>
        </p:spPr>
      </p:pic>
      <p:pic>
        <p:nvPicPr>
          <p:cNvPr id="7" name="Picture 6">
            <a:extLst>
              <a:ext uri="{FF2B5EF4-FFF2-40B4-BE49-F238E27FC236}">
                <a16:creationId xmlns:a16="http://schemas.microsoft.com/office/drawing/2014/main" id="{F99B1484-AA7D-7F44-B8AE-F1F983B39923}"/>
              </a:ext>
            </a:extLst>
          </p:cNvPr>
          <p:cNvPicPr>
            <a:picLocks noChangeAspect="1"/>
          </p:cNvPicPr>
          <p:nvPr/>
        </p:nvPicPr>
        <p:blipFill rotWithShape="1">
          <a:blip r:embed="rId3"/>
          <a:srcRect r="9772"/>
          <a:stretch/>
        </p:blipFill>
        <p:spPr>
          <a:xfrm>
            <a:off x="5512630" y="2470245"/>
            <a:ext cx="6332489" cy="3988795"/>
          </a:xfrm>
          <a:prstGeom prst="rect">
            <a:avLst/>
          </a:prstGeom>
        </p:spPr>
      </p:pic>
    </p:spTree>
    <p:extLst>
      <p:ext uri="{BB962C8B-B14F-4D97-AF65-F5344CB8AC3E}">
        <p14:creationId xmlns:p14="http://schemas.microsoft.com/office/powerpoint/2010/main" val="388849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DEA88-6DC8-2E4D-9E54-DBA01ED4804A}"/>
              </a:ext>
            </a:extLst>
          </p:cNvPr>
          <p:cNvSpPr>
            <a:spLocks noGrp="1"/>
          </p:cNvSpPr>
          <p:nvPr>
            <p:ph type="title"/>
          </p:nvPr>
        </p:nvSpPr>
        <p:spPr>
          <a:xfrm>
            <a:off x="838200" y="57760"/>
            <a:ext cx="10515600" cy="1325563"/>
          </a:xfrm>
        </p:spPr>
        <p:txBody>
          <a:bodyPr/>
          <a:lstStyle/>
          <a:p>
            <a:r>
              <a:rPr lang="en-US" dirty="0"/>
              <a:t>Recommended Training to use</a:t>
            </a:r>
          </a:p>
        </p:txBody>
      </p:sp>
      <p:sp>
        <p:nvSpPr>
          <p:cNvPr id="3" name="Content Placeholder 2">
            <a:extLst>
              <a:ext uri="{FF2B5EF4-FFF2-40B4-BE49-F238E27FC236}">
                <a16:creationId xmlns:a16="http://schemas.microsoft.com/office/drawing/2014/main" id="{D1A79538-650D-1B4A-8136-0402B8E41ABB}"/>
              </a:ext>
            </a:extLst>
          </p:cNvPr>
          <p:cNvSpPr>
            <a:spLocks noGrp="1"/>
          </p:cNvSpPr>
          <p:nvPr>
            <p:ph idx="1"/>
          </p:nvPr>
        </p:nvSpPr>
        <p:spPr>
          <a:xfrm>
            <a:off x="838200" y="1383323"/>
            <a:ext cx="10515600" cy="5263662"/>
          </a:xfrm>
        </p:spPr>
        <p:txBody>
          <a:bodyPr>
            <a:normAutofit fontScale="85000" lnSpcReduction="20000"/>
          </a:bodyPr>
          <a:lstStyle/>
          <a:p>
            <a:r>
              <a:rPr lang="en-HK" dirty="0"/>
              <a:t>Strongly recommended:</a:t>
            </a:r>
          </a:p>
          <a:p>
            <a:pPr lvl="1"/>
            <a:r>
              <a:rPr lang="en-HK" dirty="0"/>
              <a:t>Select “View a recording” below the title “Getting started with Zoom”.</a:t>
            </a:r>
          </a:p>
          <a:p>
            <a:pPr lvl="1"/>
            <a:r>
              <a:rPr lang="en-HK" dirty="0"/>
              <a:t>30-min training can be viewed in 1.5x or 2x speed </a:t>
            </a:r>
          </a:p>
          <a:p>
            <a:r>
              <a:rPr lang="en-HK" dirty="0"/>
              <a:t>Then, learn about webinar</a:t>
            </a:r>
          </a:p>
          <a:p>
            <a:pPr lvl="1"/>
            <a:r>
              <a:rPr lang="en-HK" dirty="0"/>
              <a:t>Select ”View a recording” below “Zoom Webinar Training”. </a:t>
            </a:r>
          </a:p>
          <a:p>
            <a:pPr lvl="1"/>
            <a:r>
              <a:rPr lang="en-HK" dirty="0"/>
              <a:t>This 60-min </a:t>
            </a:r>
            <a:r>
              <a:rPr lang="en-US" dirty="0"/>
              <a:t>is more than what you need. Basically, you need the following:</a:t>
            </a:r>
          </a:p>
          <a:p>
            <a:pPr lvl="2"/>
            <a:r>
              <a:rPr lang="en-US" dirty="0"/>
              <a:t>0 to 9:15: Host and Participants status in Webinar (Strongly recommend)</a:t>
            </a:r>
          </a:p>
          <a:p>
            <a:pPr lvl="2"/>
            <a:r>
              <a:rPr lang="en-US" dirty="0"/>
              <a:t>9:15 to 15:15 Text-based Q&amp;A (May not be needed since students can raise hand to ask question, can learn later if you want to use this features)</a:t>
            </a:r>
          </a:p>
          <a:p>
            <a:pPr lvl="2"/>
            <a:r>
              <a:rPr lang="en-US" dirty="0"/>
              <a:t>15:15- 18:15 Poll: Nice to have (May not be needed, but can watch)</a:t>
            </a:r>
          </a:p>
          <a:p>
            <a:pPr lvl="2"/>
            <a:r>
              <a:rPr lang="en-US" dirty="0"/>
              <a:t>18:15 – 22:45 How to Share screen (Absolutely needed, strongly recommended)</a:t>
            </a:r>
          </a:p>
          <a:p>
            <a:pPr lvl="2"/>
            <a:r>
              <a:rPr lang="en-US" dirty="0"/>
              <a:t>22L:45 – 25:22 Chat and live stream</a:t>
            </a:r>
            <a:r>
              <a:rPr lang="en-US" dirty="0">
                <a:sym typeface="Wingdings" pitchFamily="2" charset="2"/>
              </a:rPr>
              <a:t> (Suggest to turn off, hence no need to watch)</a:t>
            </a:r>
          </a:p>
          <a:p>
            <a:pPr lvl="2"/>
            <a:r>
              <a:rPr lang="en-US" dirty="0">
                <a:sym typeface="Wingdings" pitchFamily="2" charset="2"/>
              </a:rPr>
              <a:t>25:22 – 29:00 Recording (Strongly Recommend and use cloud recording)</a:t>
            </a:r>
          </a:p>
          <a:p>
            <a:pPr lvl="2"/>
            <a:r>
              <a:rPr lang="en-US" dirty="0">
                <a:sym typeface="Wingdings" pitchFamily="2" charset="2"/>
              </a:rPr>
              <a:t>29:00 – 38:00 Scheduling Webinar (Strongly Recommend and this is how you set up your class)</a:t>
            </a:r>
          </a:p>
          <a:p>
            <a:pPr lvl="2"/>
            <a:r>
              <a:rPr lang="en-US" dirty="0">
                <a:sym typeface="Wingdings" pitchFamily="2" charset="2"/>
              </a:rPr>
              <a:t>38:00 – 39:15 Email notification (No need as we have our email systems)</a:t>
            </a:r>
          </a:p>
          <a:p>
            <a:pPr lvl="2"/>
            <a:r>
              <a:rPr lang="en-US" dirty="0">
                <a:sym typeface="Wingdings" pitchFamily="2" charset="2"/>
              </a:rPr>
              <a:t>39:15 – 40:35   Setting up of Polls (Good features. Nice to have)</a:t>
            </a:r>
          </a:p>
          <a:p>
            <a:pPr lvl="2"/>
            <a:r>
              <a:rPr lang="en-US" dirty="0">
                <a:sym typeface="Wingdings" pitchFamily="2" charset="2"/>
              </a:rPr>
              <a:t>40:35 – 44:00 Marketplace (No need for us)</a:t>
            </a:r>
          </a:p>
          <a:p>
            <a:pPr lvl="2"/>
            <a:r>
              <a:rPr lang="en-US" dirty="0">
                <a:sym typeface="Wingdings" pitchFamily="2" charset="2"/>
              </a:rPr>
              <a:t>44:00 -  Sharing of recording (but not for us, since we will simply copy the link and let our students have the link)</a:t>
            </a:r>
          </a:p>
          <a:p>
            <a:pPr lvl="2"/>
            <a:r>
              <a:rPr lang="en-US" dirty="0">
                <a:sym typeface="Wingdings" pitchFamily="2" charset="2"/>
              </a:rPr>
              <a:t>The rest is not for us, can skip the rest.</a:t>
            </a:r>
          </a:p>
          <a:p>
            <a:pPr lvl="2"/>
            <a:endParaRPr lang="en-US" dirty="0">
              <a:sym typeface="Wingdings" pitchFamily="2" charset="2"/>
            </a:endParaRPr>
          </a:p>
          <a:p>
            <a:pPr marL="914400" lvl="2" indent="0">
              <a:buNone/>
            </a:pPr>
            <a:endParaRPr lang="en-US" dirty="0"/>
          </a:p>
          <a:p>
            <a:pPr lvl="2"/>
            <a:endParaRPr lang="en-US" dirty="0"/>
          </a:p>
          <a:p>
            <a:endParaRPr lang="en-US" dirty="0"/>
          </a:p>
        </p:txBody>
      </p:sp>
    </p:spTree>
    <p:extLst>
      <p:ext uri="{BB962C8B-B14F-4D97-AF65-F5344CB8AC3E}">
        <p14:creationId xmlns:p14="http://schemas.microsoft.com/office/powerpoint/2010/main" val="2520563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1004</Words>
  <Application>Microsoft Macintosh PowerPoint</Application>
  <PresentationFormat>Widescreen</PresentationFormat>
  <Paragraphs>85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Train-the-Trainer Session</vt:lpstr>
      <vt:lpstr>Outlines</vt:lpstr>
      <vt:lpstr>Basics and Logistics for running classes for remaining of the term</vt:lpstr>
      <vt:lpstr>Training and Support</vt:lpstr>
      <vt:lpstr>Zoom and Webinar Sign up and Subscription</vt:lpstr>
      <vt:lpstr>Screen cap for subscription option</vt:lpstr>
      <vt:lpstr>Training materials for Zoom and for Webinar</vt:lpstr>
      <vt:lpstr>Live and recorded training from Zoom</vt:lpstr>
      <vt:lpstr>Recommended Training to use</vt:lpstr>
      <vt:lpstr>Recording of classes conducted on Webinar and sharing to students</vt:lpstr>
      <vt:lpstr>Suggested Settings for Webinar for our case</vt:lpstr>
      <vt:lpstr>Q&amp;A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Train-the-Trainer Session</dc:title>
  <dc:creator>Roger S K CHENG</dc:creator>
  <cp:lastModifiedBy>Roger S K CHENG</cp:lastModifiedBy>
  <cp:revision>12</cp:revision>
  <dcterms:created xsi:type="dcterms:W3CDTF">2019-11-14T00:37:57Z</dcterms:created>
  <dcterms:modified xsi:type="dcterms:W3CDTF">2019-11-14T02:48:13Z</dcterms:modified>
</cp:coreProperties>
</file>