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256" r:id="rId2"/>
    <p:sldId id="333" r:id="rId3"/>
    <p:sldId id="334" r:id="rId4"/>
    <p:sldId id="339" r:id="rId5"/>
    <p:sldId id="340" r:id="rId6"/>
    <p:sldId id="335" r:id="rId7"/>
    <p:sldId id="336" r:id="rId8"/>
    <p:sldId id="337" r:id="rId9"/>
    <p:sldId id="338" r:id="rId10"/>
    <p:sldId id="342" r:id="rId11"/>
    <p:sldId id="343" r:id="rId12"/>
    <p:sldId id="344" r:id="rId13"/>
    <p:sldId id="345" r:id="rId14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93" autoAdjust="0"/>
    <p:restoredTop sz="95186" autoAdjust="0"/>
  </p:normalViewPr>
  <p:slideViewPr>
    <p:cSldViewPr snapToGrid="0">
      <p:cViewPr varScale="1">
        <p:scale>
          <a:sx n="69" d="100"/>
          <a:sy n="69" d="100"/>
        </p:scale>
        <p:origin x="84" y="35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6ADC1-63A8-4FFC-AEB9-65BB6E35254A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45468-1ABA-450B-9C9F-6AB712B09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1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33474" y="2550320"/>
            <a:ext cx="7281863" cy="2205038"/>
          </a:xfrm>
          <a:prstGeom prst="rect">
            <a:avLst/>
          </a:prstGeom>
        </p:spPr>
        <p:txBody>
          <a:bodyPr/>
          <a:lstStyle>
            <a:lvl1pPr>
              <a:defRPr sz="6300" b="1" baseline="0">
                <a:solidFill>
                  <a:schemeClr val="bg1"/>
                </a:solidFill>
                <a:latin typeface="Arial" panose="020B0604020202020204" pitchFamily="34" charset="0"/>
                <a:ea typeface="華康儷粗黑" panose="020B0709000000000000" pitchFamily="49" charset="-12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TW" noProof="0" dirty="0" smtClean="0"/>
              <a:t>Click to edit the text</a:t>
            </a:r>
            <a:endParaRPr lang="zh-TW" alt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36341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HK" altLang="en-US" dirty="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4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8364" y="2713143"/>
            <a:ext cx="11305310" cy="3560194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C000"/>
                </a:solidFill>
              </a:rPr>
              <a:t>Zoom </a:t>
            </a:r>
            <a:r>
              <a:rPr lang="en-US" sz="6600" dirty="0" smtClean="0">
                <a:solidFill>
                  <a:srgbClr val="FFC000"/>
                </a:solidFill>
              </a:rPr>
              <a:t>Workshop Session for SBM Faculty</a:t>
            </a:r>
            <a:endParaRPr lang="en-US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F2F + Zoom Discussion Topics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310" y="2457400"/>
            <a:ext cx="172489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/>
              <a:t>Current problems with F2F + Zoom teaching</a:t>
            </a:r>
          </a:p>
          <a:p>
            <a:pPr marL="571500" indent="-5715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/>
              <a:t>Technical solutions to help in the classroom</a:t>
            </a:r>
          </a:p>
          <a:p>
            <a:pPr marL="571500" indent="-5715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/>
              <a:t>Process solutions to improve mixed mode teaching</a:t>
            </a:r>
          </a:p>
          <a:p>
            <a:pPr marL="571500" indent="-5715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/>
              <a:t>Discussion of challenges and implications for future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553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How to setup F2F + Zoom class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183" y="2429690"/>
            <a:ext cx="1310639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only works in SBM tiered classrooms on G/F, 1/F, and 2/F.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5 classroom (G001, G003, 1005, 2001, and 2003) were modified and connected wireless room mics to podium PC audio input to Zoom.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Suggest to host Zoom meeting on podium PC using wireless room mics for Zoom and classroom.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Make TA co-host of the meeting in case anything goes wrong and host has to restart.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laptop, tablet, webcam or smartphone must be muted if join Zoom meeting in classroom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Pass handheld wireless mic to students in F2F class when they are speaking so students on Zoom can hear them.</a:t>
            </a:r>
          </a:p>
          <a:p>
            <a:pPr>
              <a:lnSpc>
                <a:spcPct val="200000"/>
              </a:lnSpc>
            </a:pPr>
            <a:endParaRPr lang="en-US" sz="2400" dirty="0"/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1788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Audio setting on Zoom up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054" y="2536228"/>
            <a:ext cx="106402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Same as F2F class using wireless mic for classroom but Zoom audio setting refer to this picture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71054" y="4867078"/>
            <a:ext cx="12657221" cy="4290777"/>
            <a:chOff x="401782" y="3602799"/>
            <a:chExt cx="17484436" cy="5927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4318" t="49818" r="17652" b="13266"/>
            <a:stretch/>
          </p:blipFill>
          <p:spPr>
            <a:xfrm>
              <a:off x="401782" y="3602799"/>
              <a:ext cx="17484436" cy="588668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92774" y="4647021"/>
              <a:ext cx="3793294" cy="400553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B948FC-1E6E-1843-845B-AE968675D202}"/>
                </a:ext>
              </a:extLst>
            </p:cNvPr>
            <p:cNvSpPr/>
            <p:nvPr/>
          </p:nvSpPr>
          <p:spPr>
            <a:xfrm>
              <a:off x="401782" y="8652552"/>
              <a:ext cx="1081961" cy="877441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5751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</a:t>
            </a:r>
            <a:r>
              <a:rPr lang="en-US" altLang="zh-TW" sz="5400" b="1" dirty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Audio setting on Podium PC &amp; controller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5" descr="A screen shot of a monitor&#10;&#10;Description automatically generated">
            <a:extLst>
              <a:ext uri="{FF2B5EF4-FFF2-40B4-BE49-F238E27FC236}">
                <a16:creationId xmlns:a16="http://schemas.microsoft.com/office/drawing/2014/main" id="{6C503B37-E8F1-1340-986D-F6C9134A6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45993" b="65194"/>
          <a:stretch/>
        </p:blipFill>
        <p:spPr>
          <a:xfrm>
            <a:off x="983411" y="2243707"/>
            <a:ext cx="6901132" cy="2569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BF150-C387-4E41-9B68-523FD44D0B29}"/>
              </a:ext>
            </a:extLst>
          </p:cNvPr>
          <p:cNvSpPr txBox="1"/>
          <p:nvPr/>
        </p:nvSpPr>
        <p:spPr>
          <a:xfrm>
            <a:off x="983411" y="4544947"/>
            <a:ext cx="5516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Audio setting on PC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9" name="Picture 8" descr="A screen shot of a monitor&#10;&#10;Description automatically generated">
            <a:extLst>
              <a:ext uri="{FF2B5EF4-FFF2-40B4-BE49-F238E27FC236}">
                <a16:creationId xmlns:a16="http://schemas.microsoft.com/office/drawing/2014/main" id="{4AE9A2D9-65DF-C143-833F-30C354491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47699" r="5495" b="6735"/>
          <a:stretch/>
        </p:blipFill>
        <p:spPr>
          <a:xfrm>
            <a:off x="983411" y="6191414"/>
            <a:ext cx="11111607" cy="3069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D007B0-4A1C-7948-9E22-0E764B8357BC}"/>
              </a:ext>
            </a:extLst>
          </p:cNvPr>
          <p:cNvSpPr txBox="1"/>
          <p:nvPr/>
        </p:nvSpPr>
        <p:spPr>
          <a:xfrm>
            <a:off x="983411" y="9260484"/>
            <a:ext cx="8228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Audio settings on room controller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3070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Zoom Discussion Topics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037" y="2637509"/>
            <a:ext cx="130371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can Zoom be used to support interactive case discussions in MBA, MSc or UG classes?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can Zoom be used to support breakout discussions among small groups of students?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students use Zoom outside of normal class times for student teams, and if so,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we use Zoom or other online technologies to support lab sessions without physical labs?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Will </a:t>
            </a:r>
            <a:r>
              <a:rPr lang="en-US" sz="2400" dirty="0"/>
              <a:t>using Zoom to replace normal lectures be more work than teaching normal classes?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resources can SBM provide to assist professors in using Zoom or other online alternatives?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Zoom does not appear to be an ideal solution for my class, what other options should I consider</a:t>
            </a:r>
            <a:r>
              <a:rPr lang="en-US" sz="14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HK" sz="3200" dirty="0" smtClean="0"/>
          </a:p>
        </p:txBody>
      </p:sp>
    </p:spTree>
    <p:extLst>
      <p:ext uri="{BB962C8B-B14F-4D97-AF65-F5344CB8AC3E}">
        <p14:creationId xmlns:p14="http://schemas.microsoft.com/office/powerpoint/2010/main" val="38722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42" t="31322" r="33198" b="17027"/>
          <a:stretch/>
        </p:blipFill>
        <p:spPr>
          <a:xfrm>
            <a:off x="138545" y="2481942"/>
            <a:ext cx="13396408" cy="71469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Meeting vs Webinar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 smtClean="0"/>
              <a:t>Class Discussions </a:t>
            </a:r>
          </a:p>
          <a:p>
            <a:r>
              <a:rPr lang="en-HK" dirty="0" smtClean="0"/>
              <a:t>Student Presentations</a:t>
            </a:r>
          </a:p>
          <a:p>
            <a:r>
              <a:rPr lang="en-HK" dirty="0" smtClean="0"/>
              <a:t>Interactive Q&amp;A</a:t>
            </a:r>
          </a:p>
          <a:p>
            <a:r>
              <a:rPr lang="en-HK" dirty="0" smtClean="0"/>
              <a:t>Long Meetings with Discussion</a:t>
            </a:r>
          </a:p>
          <a:p>
            <a:r>
              <a:rPr lang="en-HK" dirty="0" smtClean="0"/>
              <a:t>Less than 100 participants </a:t>
            </a:r>
          </a:p>
          <a:p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Zoom Meeting are Good for…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 smtClean="0"/>
              <a:t>Large Groups (More than 50)</a:t>
            </a:r>
          </a:p>
          <a:p>
            <a:r>
              <a:rPr lang="en-HK" dirty="0" smtClean="0"/>
              <a:t>One-way communications</a:t>
            </a:r>
          </a:p>
          <a:p>
            <a:r>
              <a:rPr lang="en-HK" dirty="0" smtClean="0"/>
              <a:t>Presentations with slides</a:t>
            </a:r>
          </a:p>
          <a:p>
            <a:r>
              <a:rPr lang="en-HK" dirty="0" smtClean="0"/>
              <a:t>Some Advanced Features</a:t>
            </a:r>
          </a:p>
          <a:p>
            <a:pPr lvl="1"/>
            <a:r>
              <a:rPr lang="en-HK" dirty="0" smtClean="0"/>
              <a:t>Q&amp;A</a:t>
            </a:r>
          </a:p>
          <a:p>
            <a:pPr lvl="1"/>
            <a:r>
              <a:rPr lang="en-HK" dirty="0" smtClean="0"/>
              <a:t>Polling</a:t>
            </a:r>
          </a:p>
          <a:p>
            <a:r>
              <a:rPr lang="en-HK" dirty="0" smtClean="0"/>
              <a:t>Those with limited bandwidth</a:t>
            </a:r>
          </a:p>
          <a:p>
            <a:endParaRPr lang="en-HK" dirty="0" smtClean="0"/>
          </a:p>
          <a:p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Zoom Webinars are Good for…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1820090"/>
            <a:ext cx="12185807" cy="8346783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MBA Class on Zoom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6" y="2105391"/>
            <a:ext cx="12338505" cy="7988177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Live Presentations via Zoom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3" y="2157079"/>
            <a:ext cx="12379864" cy="7582667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Split Share in Meeting/Webinar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0" y="2738405"/>
            <a:ext cx="13405332" cy="614235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"/>
            <a:ext cx="16912430" cy="182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400" b="1" dirty="0" smtClean="0">
                <a:solidFill>
                  <a:srgbClr val="FFC000"/>
                </a:solidFill>
                <a:latin typeface="Arial" panose="020B0604020202020204" pitchFamily="34" charset="0"/>
                <a:ea typeface="華康儷粗黑(P)" panose="020B0700000000000000" pitchFamily="34" charset="-120"/>
                <a:cs typeface="Arial" panose="020B0604020202020204" pitchFamily="34" charset="0"/>
              </a:rPr>
              <a:t>  Student Presentation in Meeting</a:t>
            </a:r>
            <a:endParaRPr lang="zh-TW" altLang="en-US" sz="6400" b="1" dirty="0">
              <a:solidFill>
                <a:srgbClr val="FFC000"/>
              </a:solidFill>
              <a:latin typeface="Arial" panose="020B0604020202020204" pitchFamily="34" charset="0"/>
              <a:ea typeface="華康儷粗黑(P)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910-01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0910-01</Template>
  <TotalTime>5604</TotalTime>
  <Words>401</Words>
  <Application>Microsoft Office PowerPoint</Application>
  <PresentationFormat>Custom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華康儷粗黑</vt:lpstr>
      <vt:lpstr>新細明體</vt:lpstr>
      <vt:lpstr>Wingdings</vt:lpstr>
      <vt:lpstr>華康儷粗黑(P)</vt:lpstr>
      <vt:lpstr>0910-01</vt:lpstr>
      <vt:lpstr>Zoom Workshop Session for SBM Faculty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Fintech for Entrepreneurs</dc:title>
  <dc:creator>Joshua Lau</dc:creator>
  <cp:lastModifiedBy>Sandy P L KWONG</cp:lastModifiedBy>
  <cp:revision>445</cp:revision>
  <dcterms:created xsi:type="dcterms:W3CDTF">2018-03-14T22:59:20Z</dcterms:created>
  <dcterms:modified xsi:type="dcterms:W3CDTF">2020-02-05T08:08:39Z</dcterms:modified>
</cp:coreProperties>
</file>