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7" r:id="rId3"/>
    <p:sldId id="283" r:id="rId4"/>
    <p:sldId id="282" r:id="rId5"/>
    <p:sldId id="281" r:id="rId6"/>
    <p:sldId id="280" r:id="rId7"/>
    <p:sldId id="279" r:id="rId8"/>
    <p:sldId id="278" r:id="rId9"/>
    <p:sldId id="286"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KHOPADHYAY, Anirban" initials="MA" lastIdx="2" clrIdx="0">
    <p:extLst>
      <p:ext uri="{19B8F6BF-5375-455C-9EA6-DF929625EA0E}">
        <p15:presenceInfo xmlns:p15="http://schemas.microsoft.com/office/powerpoint/2012/main" userId="S-1-5-21-71189414-1439857432-187592023-637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16" autoAdjust="0"/>
    <p:restoredTop sz="83356"/>
  </p:normalViewPr>
  <p:slideViewPr>
    <p:cSldViewPr snapToGrid="0">
      <p:cViewPr varScale="1">
        <p:scale>
          <a:sx n="100" d="100"/>
          <a:sy n="100" d="100"/>
        </p:scale>
        <p:origin x="840"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170113-59B3-4311-8F93-585EDAAB39C0}" type="datetimeFigureOut">
              <a:rPr lang="en-US" smtClean="0"/>
              <a:t>2/10/2020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46355-1762-4D7B-8993-775F837AE6E3}" type="slidenum">
              <a:rPr lang="en-US" smtClean="0"/>
              <a:t>‹#›</a:t>
            </a:fld>
            <a:endParaRPr lang="en-US"/>
          </a:p>
        </p:txBody>
      </p:sp>
    </p:spTree>
    <p:extLst>
      <p:ext uri="{BB962C8B-B14F-4D97-AF65-F5344CB8AC3E}">
        <p14:creationId xmlns:p14="http://schemas.microsoft.com/office/powerpoint/2010/main" val="4193686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1634" y="1983036"/>
            <a:ext cx="7978966" cy="1515910"/>
          </a:xfrm>
        </p:spPr>
        <p:txBody>
          <a:bodyPr anchor="ctr">
            <a:no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631634" y="3602038"/>
            <a:ext cx="7146274"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0B1BBE9-DCE7-4543-BF9A-E17E0DA3D1B2}" type="datetime1">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1690482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F87491-7899-4C81-B8AB-893655122E65}" type="datetime1">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530947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05014D-FB41-4F2B-B054-89C4E9952AF7}" type="datetime1">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418807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1F9CBE-D726-4EFA-ABED-B277D7E1454C}" type="datetime1">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B075F-7156-4361-A963-58BBBAA2E5CD}"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21374"/>
            <a:ext cx="12192000" cy="836626"/>
          </a:xfrm>
          <a:prstGeom prst="rect">
            <a:avLst/>
          </a:prstGeom>
        </p:spPr>
      </p:pic>
    </p:spTree>
    <p:extLst>
      <p:ext uri="{BB962C8B-B14F-4D97-AF65-F5344CB8AC3E}">
        <p14:creationId xmlns:p14="http://schemas.microsoft.com/office/powerpoint/2010/main" val="1590857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569641-8CFE-4A1C-92A8-A4B5BD5FEA3D}" type="datetime1">
              <a:rPr lang="en-US" smtClean="0"/>
              <a:t>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2864674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7CA731-717C-4827-A76E-343A3141A42B}" type="datetime1">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3740336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696FB1-850F-40D9-A849-CE73718E25DC}" type="datetime1">
              <a:rPr lang="en-US" smtClean="0"/>
              <a:t>2/10/2020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252208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970D3D-3175-42BD-A923-44865A88BAB3}" type="datetime1">
              <a:rPr lang="en-US" smtClean="0"/>
              <a:t>2/10/2020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310515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CC458-9E5B-4B7A-8EAA-341B94DFCECC}" type="datetime1">
              <a:rPr lang="en-US" smtClean="0"/>
              <a:t>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193497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300997-9905-44F8-B25C-6364BF9EE228}" type="datetime1">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849482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23094A-F5A7-4C30-AB8A-23E721E67680}" type="datetime1">
              <a:rPr lang="en-US" smtClean="0"/>
              <a:t>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B075F-7156-4361-A963-58BBBAA2E5CD}" type="slidenum">
              <a:rPr lang="en-US" smtClean="0"/>
              <a:t>‹#›</a:t>
            </a:fld>
            <a:endParaRPr lang="en-US"/>
          </a:p>
        </p:txBody>
      </p:sp>
    </p:spTree>
    <p:extLst>
      <p:ext uri="{BB962C8B-B14F-4D97-AF65-F5344CB8AC3E}">
        <p14:creationId xmlns:p14="http://schemas.microsoft.com/office/powerpoint/2010/main" val="290006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B4FB-C1CD-4491-87A2-C12713236CC5}" type="datetime1">
              <a:rPr lang="en-US" smtClean="0"/>
              <a:t>2/10/2020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B075F-7156-4361-A963-58BBBAA2E5CD}" type="slidenum">
              <a:rPr lang="en-US" smtClean="0"/>
              <a:t>‹#›</a:t>
            </a:fld>
            <a:endParaRPr lang="en-US"/>
          </a:p>
        </p:txBody>
      </p:sp>
    </p:spTree>
    <p:extLst>
      <p:ext uri="{BB962C8B-B14F-4D97-AF65-F5344CB8AC3E}">
        <p14:creationId xmlns:p14="http://schemas.microsoft.com/office/powerpoint/2010/main" val="4281457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1633" y="1887786"/>
            <a:ext cx="11186555" cy="2158920"/>
          </a:xfrm>
        </p:spPr>
        <p:txBody>
          <a:bodyPr/>
          <a:lstStyle/>
          <a:p>
            <a:r>
              <a:rPr lang="en-US" altLang="zh-HK" sz="4000" b="1" dirty="0" smtClean="0">
                <a:solidFill>
                  <a:schemeClr val="accent3">
                    <a:lumMod val="75000"/>
                  </a:schemeClr>
                </a:solidFill>
                <a:ea typeface="PMingLiU" pitchFamily="18" charset="-120"/>
              </a:rPr>
              <a:t>Recommendations for Conducting Online Exams</a:t>
            </a:r>
            <a:r>
              <a:rPr lang="en-US" altLang="zh-HK" sz="4000" b="1" dirty="0">
                <a:solidFill>
                  <a:schemeClr val="accent3">
                    <a:lumMod val="75000"/>
                  </a:schemeClr>
                </a:solidFill>
                <a:ea typeface="PMingLiU" pitchFamily="18" charset="-120"/>
              </a:rPr>
              <a:t/>
            </a:r>
            <a:br>
              <a:rPr lang="en-US" altLang="zh-HK" sz="4000" b="1" dirty="0">
                <a:solidFill>
                  <a:schemeClr val="accent3">
                    <a:lumMod val="75000"/>
                  </a:schemeClr>
                </a:solidFill>
                <a:ea typeface="PMingLiU" pitchFamily="18" charset="-120"/>
              </a:rPr>
            </a:br>
            <a:r>
              <a:rPr lang="en-US" altLang="zh-HK" sz="4000" b="1" dirty="0">
                <a:solidFill>
                  <a:schemeClr val="accent3">
                    <a:lumMod val="75000"/>
                  </a:schemeClr>
                </a:solidFill>
                <a:ea typeface="PMingLiU" pitchFamily="18" charset="-120"/>
              </a:rPr>
              <a:t/>
            </a:r>
            <a:br>
              <a:rPr lang="en-US" altLang="zh-HK" sz="4000" b="1" dirty="0">
                <a:solidFill>
                  <a:schemeClr val="accent3">
                    <a:lumMod val="75000"/>
                  </a:schemeClr>
                </a:solidFill>
                <a:ea typeface="PMingLiU" pitchFamily="18" charset="-120"/>
              </a:rPr>
            </a:br>
            <a:r>
              <a:rPr lang="en-US" altLang="zh-HK" sz="2800" b="1" dirty="0" smtClean="0">
                <a:solidFill>
                  <a:schemeClr val="accent3">
                    <a:lumMod val="75000"/>
                  </a:schemeClr>
                </a:solidFill>
                <a:ea typeface="PMingLiU" pitchFamily="18" charset="-120"/>
              </a:rPr>
              <a:t>Zoom session</a:t>
            </a:r>
            <a:r>
              <a:rPr lang="en-US" altLang="zh-HK" sz="4000" b="1" dirty="0" smtClean="0">
                <a:solidFill>
                  <a:schemeClr val="accent3">
                    <a:lumMod val="75000"/>
                  </a:schemeClr>
                </a:solidFill>
                <a:ea typeface="PMingLiU" pitchFamily="18" charset="-120"/>
              </a:rPr>
              <a:t/>
            </a:r>
            <a:br>
              <a:rPr lang="en-US" altLang="zh-HK" sz="4000" b="1" dirty="0" smtClean="0">
                <a:solidFill>
                  <a:schemeClr val="accent3">
                    <a:lumMod val="75000"/>
                  </a:schemeClr>
                </a:solidFill>
                <a:ea typeface="PMingLiU" pitchFamily="18" charset="-120"/>
              </a:rPr>
            </a:br>
            <a:r>
              <a:rPr lang="en-US" altLang="zh-HK" sz="2400" b="1" dirty="0" smtClean="0">
                <a:solidFill>
                  <a:schemeClr val="accent3">
                    <a:lumMod val="75000"/>
                  </a:schemeClr>
                </a:solidFill>
                <a:ea typeface="PMingLiU" pitchFamily="18" charset="-120"/>
              </a:rPr>
              <a:t>February 4, 2020</a:t>
            </a:r>
            <a:endParaRPr lang="en-US" sz="2800" dirty="0"/>
          </a:p>
        </p:txBody>
      </p:sp>
      <p:sp>
        <p:nvSpPr>
          <p:cNvPr id="3" name="Subtitle 2"/>
          <p:cNvSpPr>
            <a:spLocks noGrp="1"/>
          </p:cNvSpPr>
          <p:nvPr>
            <p:ph type="subTitle" idx="1"/>
          </p:nvPr>
        </p:nvSpPr>
        <p:spPr>
          <a:xfrm>
            <a:off x="631634" y="4767444"/>
            <a:ext cx="7146274" cy="490356"/>
          </a:xfrm>
        </p:spPr>
        <p:txBody>
          <a:bodyPr>
            <a:normAutofit/>
          </a:bodyPr>
          <a:lstStyle/>
          <a:p>
            <a:r>
              <a:rPr lang="en-US" sz="2000" dirty="0"/>
              <a:t>Anirban Mukhopadhyay (Associate Dean, Undergraduate Studies) </a:t>
            </a:r>
          </a:p>
        </p:txBody>
      </p:sp>
      <p:sp>
        <p:nvSpPr>
          <p:cNvPr id="4" name="Slide Number Placeholder 3"/>
          <p:cNvSpPr>
            <a:spLocks noGrp="1"/>
          </p:cNvSpPr>
          <p:nvPr>
            <p:ph type="sldNum" sz="quarter" idx="12"/>
          </p:nvPr>
        </p:nvSpPr>
        <p:spPr/>
        <p:txBody>
          <a:bodyPr/>
          <a:lstStyle/>
          <a:p>
            <a:fld id="{20BB075F-7156-4361-A963-58BBBAA2E5CD}" type="slidenum">
              <a:rPr lang="en-US" smtClean="0"/>
              <a:t>1</a:t>
            </a:fld>
            <a:endParaRPr lang="en-US"/>
          </a:p>
        </p:txBody>
      </p:sp>
    </p:spTree>
    <p:extLst>
      <p:ext uri="{BB962C8B-B14F-4D97-AF65-F5344CB8AC3E}">
        <p14:creationId xmlns:p14="http://schemas.microsoft.com/office/powerpoint/2010/main" val="3597290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1633" y="1887786"/>
            <a:ext cx="11186555" cy="1515910"/>
          </a:xfrm>
        </p:spPr>
        <p:txBody>
          <a:bodyPr/>
          <a:lstStyle/>
          <a:p>
            <a:r>
              <a:rPr lang="en-US" altLang="zh-HK" sz="4000" b="1" i="1" dirty="0" smtClean="0">
                <a:solidFill>
                  <a:schemeClr val="accent3">
                    <a:lumMod val="75000"/>
                  </a:schemeClr>
                </a:solidFill>
                <a:ea typeface="PMingLiU" pitchFamily="18" charset="-120"/>
              </a:rPr>
              <a:t>Good luck!</a:t>
            </a:r>
            <a:endParaRPr lang="en-US" sz="4000" i="1" dirty="0"/>
          </a:p>
        </p:txBody>
      </p:sp>
      <p:sp>
        <p:nvSpPr>
          <p:cNvPr id="3" name="Subtitle 2"/>
          <p:cNvSpPr>
            <a:spLocks noGrp="1"/>
          </p:cNvSpPr>
          <p:nvPr>
            <p:ph type="subTitle" idx="1"/>
          </p:nvPr>
        </p:nvSpPr>
        <p:spPr/>
        <p:txBody>
          <a:bodyPr>
            <a:normAutofit/>
          </a:bodyPr>
          <a:lstStyle/>
          <a:p>
            <a:endParaRPr lang="en-US" sz="4000" i="1" dirty="0"/>
          </a:p>
        </p:txBody>
      </p:sp>
      <p:sp>
        <p:nvSpPr>
          <p:cNvPr id="4" name="Slide Number Placeholder 3"/>
          <p:cNvSpPr>
            <a:spLocks noGrp="1"/>
          </p:cNvSpPr>
          <p:nvPr>
            <p:ph type="sldNum" sz="quarter" idx="12"/>
          </p:nvPr>
        </p:nvSpPr>
        <p:spPr/>
        <p:txBody>
          <a:bodyPr/>
          <a:lstStyle/>
          <a:p>
            <a:fld id="{20BB075F-7156-4361-A963-58BBBAA2E5CD}" type="slidenum">
              <a:rPr lang="en-US" smtClean="0"/>
              <a:t>10</a:t>
            </a:fld>
            <a:endParaRPr lang="en-US"/>
          </a:p>
        </p:txBody>
      </p:sp>
    </p:spTree>
    <p:extLst>
      <p:ext uri="{BB962C8B-B14F-4D97-AF65-F5344CB8AC3E}">
        <p14:creationId xmlns:p14="http://schemas.microsoft.com/office/powerpoint/2010/main" val="3117782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Agenda</a:t>
            </a:r>
          </a:p>
        </p:txBody>
      </p:sp>
      <p:sp>
        <p:nvSpPr>
          <p:cNvPr id="3" name="Content Placeholder 2"/>
          <p:cNvSpPr>
            <a:spLocks noGrp="1"/>
          </p:cNvSpPr>
          <p:nvPr>
            <p:ph idx="1"/>
          </p:nvPr>
        </p:nvSpPr>
        <p:spPr>
          <a:xfrm>
            <a:off x="838200" y="1479665"/>
            <a:ext cx="10515600" cy="4697298"/>
          </a:xfrm>
        </p:spPr>
        <p:txBody>
          <a:bodyPr/>
          <a:lstStyle/>
          <a:p>
            <a:r>
              <a:rPr lang="en-US" dirty="0" smtClean="0"/>
              <a:t>Before the exam</a:t>
            </a:r>
          </a:p>
          <a:p>
            <a:r>
              <a:rPr lang="en-US" dirty="0" smtClean="0"/>
              <a:t>Using video and audio</a:t>
            </a:r>
          </a:p>
          <a:p>
            <a:r>
              <a:rPr lang="en-US" dirty="0" smtClean="0"/>
              <a:t>Structuring and administering the exam</a:t>
            </a:r>
          </a:p>
          <a:p>
            <a:r>
              <a:rPr lang="en-US" dirty="0" smtClean="0"/>
              <a:t>Submitting the answers</a:t>
            </a:r>
          </a:p>
          <a:p>
            <a:r>
              <a:rPr lang="en-US" dirty="0" smtClean="0"/>
              <a:t>Miscellaneous points</a:t>
            </a:r>
          </a:p>
          <a:p>
            <a:r>
              <a:rPr lang="en-US" dirty="0" smtClean="0"/>
              <a:t>Q&amp;A</a:t>
            </a:r>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20BB075F-7156-4361-A963-58BBBAA2E5CD}" type="slidenum">
              <a:rPr lang="en-US" smtClean="0"/>
              <a:t>2</a:t>
            </a:fld>
            <a:endParaRPr lang="en-US"/>
          </a:p>
        </p:txBody>
      </p:sp>
    </p:spTree>
    <p:extLst>
      <p:ext uri="{BB962C8B-B14F-4D97-AF65-F5344CB8AC3E}">
        <p14:creationId xmlns:p14="http://schemas.microsoft.com/office/powerpoint/2010/main" val="252317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anose="020F0502020204030204" pitchFamily="34" charset="0"/>
                <a:cs typeface="Calibri" panose="020F0502020204030204" pitchFamily="34" charset="0"/>
              </a:rPr>
              <a:t>First and foremost</a:t>
            </a:r>
            <a:endParaRPr lang="en-US"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838200" y="1765979"/>
            <a:ext cx="11118802" cy="4410984"/>
          </a:xfrm>
        </p:spPr>
        <p:txBody>
          <a:bodyPr>
            <a:normAutofit/>
          </a:bodyPr>
          <a:lstStyle/>
          <a:p>
            <a:r>
              <a:rPr lang="en-US" sz="2400" dirty="0" smtClean="0"/>
              <a:t>Consider </a:t>
            </a:r>
            <a:r>
              <a:rPr lang="en-US" sz="2400" dirty="0"/>
              <a:t>alternative arrangements </a:t>
            </a:r>
            <a:r>
              <a:rPr lang="en-US" sz="2400" dirty="0" smtClean="0"/>
              <a:t>to a traditional closed </a:t>
            </a:r>
            <a:r>
              <a:rPr lang="en-US" sz="2400" dirty="0"/>
              <a:t>book </a:t>
            </a:r>
            <a:r>
              <a:rPr lang="en-US" sz="2400" dirty="0" smtClean="0"/>
              <a:t>exam</a:t>
            </a:r>
          </a:p>
          <a:p>
            <a:pPr lvl="1"/>
            <a:r>
              <a:rPr lang="en-US" sz="2000" dirty="0" smtClean="0"/>
              <a:t>open-book </a:t>
            </a:r>
            <a:r>
              <a:rPr lang="en-US" sz="2000" dirty="0"/>
              <a:t>take-home </a:t>
            </a:r>
            <a:r>
              <a:rPr lang="en-US" sz="2000" dirty="0" smtClean="0"/>
              <a:t>style </a:t>
            </a:r>
          </a:p>
          <a:p>
            <a:pPr lvl="1"/>
            <a:r>
              <a:rPr lang="en-US" sz="2000" dirty="0" smtClean="0"/>
              <a:t>project </a:t>
            </a:r>
          </a:p>
          <a:p>
            <a:pPr lvl="1"/>
            <a:r>
              <a:rPr lang="en-US" sz="2000" dirty="0" smtClean="0"/>
              <a:t>brief </a:t>
            </a:r>
            <a:r>
              <a:rPr lang="en-US" sz="2000" dirty="0"/>
              <a:t>term </a:t>
            </a:r>
            <a:r>
              <a:rPr lang="en-US" sz="2000" dirty="0" smtClean="0"/>
              <a:t>paper</a:t>
            </a:r>
          </a:p>
          <a:p>
            <a:pPr lvl="1"/>
            <a:r>
              <a:rPr lang="en-US" sz="2000" dirty="0" smtClean="0"/>
              <a:t>The deadline should be no later than the end time of your scheduled exam </a:t>
            </a:r>
          </a:p>
          <a:p>
            <a:pPr lvl="1"/>
            <a:endParaRPr lang="en-US" sz="2000" dirty="0" smtClean="0"/>
          </a:p>
          <a:p>
            <a:r>
              <a:rPr lang="en-US" sz="2400" dirty="0" smtClean="0"/>
              <a:t>Having </a:t>
            </a:r>
            <a:r>
              <a:rPr lang="en-US" sz="2400" dirty="0"/>
              <a:t>an open book </a:t>
            </a:r>
            <a:r>
              <a:rPr lang="en-US" sz="2400" dirty="0" smtClean="0"/>
              <a:t>exam removes </a:t>
            </a:r>
            <a:r>
              <a:rPr lang="en-US" sz="2400" dirty="0"/>
              <a:t>many </a:t>
            </a:r>
            <a:r>
              <a:rPr lang="en-US" sz="2400" dirty="0" smtClean="0"/>
              <a:t>concerns</a:t>
            </a:r>
          </a:p>
          <a:p>
            <a:pPr lvl="1"/>
            <a:r>
              <a:rPr lang="en-US" sz="2000" dirty="0" smtClean="0"/>
              <a:t>However</a:t>
            </a:r>
            <a:r>
              <a:rPr lang="en-US" sz="2000" dirty="0"/>
              <a:t>, it is not advisable for the exam to exceed the allotted duration</a:t>
            </a:r>
            <a:r>
              <a:rPr lang="en-US" sz="2000" dirty="0" smtClean="0"/>
              <a:t>.</a:t>
            </a:r>
          </a:p>
          <a:p>
            <a:endParaRPr lang="en-US" sz="2400" dirty="0" smtClean="0"/>
          </a:p>
          <a:p>
            <a:r>
              <a:rPr lang="en-US" sz="2400" dirty="0" smtClean="0"/>
              <a:t>If </a:t>
            </a:r>
            <a:r>
              <a:rPr lang="en-US" sz="2400" dirty="0"/>
              <a:t>a real time online exam is unavoidable, </a:t>
            </a:r>
            <a:r>
              <a:rPr lang="en-US" sz="2400" dirty="0" smtClean="0"/>
              <a:t>here are </a:t>
            </a:r>
            <a:r>
              <a:rPr lang="en-US" sz="2400" dirty="0"/>
              <a:t>some </a:t>
            </a:r>
            <a:r>
              <a:rPr lang="en-US" sz="2400" dirty="0" smtClean="0"/>
              <a:t>recommendations:</a:t>
            </a:r>
            <a:endParaRPr lang="en-US" sz="2400" dirty="0"/>
          </a:p>
        </p:txBody>
      </p:sp>
      <p:sp>
        <p:nvSpPr>
          <p:cNvPr id="4" name="Slide Number Placeholder 3"/>
          <p:cNvSpPr>
            <a:spLocks noGrp="1"/>
          </p:cNvSpPr>
          <p:nvPr>
            <p:ph type="sldNum" sz="quarter" idx="12"/>
          </p:nvPr>
        </p:nvSpPr>
        <p:spPr/>
        <p:txBody>
          <a:bodyPr/>
          <a:lstStyle/>
          <a:p>
            <a:fld id="{20BB075F-7156-4361-A963-58BBBAA2E5CD}" type="slidenum">
              <a:rPr lang="en-US" smtClean="0"/>
              <a:t>3</a:t>
            </a:fld>
            <a:endParaRPr lang="en-US"/>
          </a:p>
        </p:txBody>
      </p:sp>
    </p:spTree>
    <p:extLst>
      <p:ext uri="{BB962C8B-B14F-4D97-AF65-F5344CB8AC3E}">
        <p14:creationId xmlns:p14="http://schemas.microsoft.com/office/powerpoint/2010/main" val="213886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5522"/>
            <a:ext cx="10515600" cy="935153"/>
          </a:xfrm>
        </p:spPr>
        <p:txBody>
          <a:bodyPr/>
          <a:lstStyle/>
          <a:p>
            <a:r>
              <a:rPr lang="en-US" b="1" dirty="0" smtClean="0">
                <a:latin typeface="+mn-lt"/>
              </a:rPr>
              <a:t>Before the exam</a:t>
            </a:r>
            <a:endParaRPr lang="en-US" b="1" dirty="0">
              <a:latin typeface="+mn-lt"/>
            </a:endParaRPr>
          </a:p>
        </p:txBody>
      </p:sp>
      <p:sp>
        <p:nvSpPr>
          <p:cNvPr id="3" name="Content Placeholder 2"/>
          <p:cNvSpPr>
            <a:spLocks noGrp="1"/>
          </p:cNvSpPr>
          <p:nvPr>
            <p:ph idx="1"/>
          </p:nvPr>
        </p:nvSpPr>
        <p:spPr>
          <a:xfrm>
            <a:off x="838200" y="1054004"/>
            <a:ext cx="11125782" cy="4997317"/>
          </a:xfrm>
        </p:spPr>
        <p:txBody>
          <a:bodyPr>
            <a:normAutofit/>
          </a:bodyPr>
          <a:lstStyle/>
          <a:p>
            <a:r>
              <a:rPr lang="en-US" sz="2000" dirty="0" smtClean="0"/>
              <a:t>The </a:t>
            </a:r>
            <a:r>
              <a:rPr lang="en-US" sz="2000" dirty="0"/>
              <a:t>instructions </a:t>
            </a:r>
            <a:r>
              <a:rPr lang="en-US" sz="2000" dirty="0" smtClean="0"/>
              <a:t>should </a:t>
            </a:r>
            <a:r>
              <a:rPr lang="en-US" sz="2000" dirty="0"/>
              <a:t>be communicated to students at least one week before the exam, and they should be told that </a:t>
            </a:r>
            <a:r>
              <a:rPr lang="en-US" sz="2000" dirty="0">
                <a:solidFill>
                  <a:srgbClr val="FF0000"/>
                </a:solidFill>
              </a:rPr>
              <a:t>any deviations from the recommended protocol could render the exam void </a:t>
            </a:r>
            <a:r>
              <a:rPr lang="en-US" sz="2000" dirty="0"/>
              <a:t>for the student(s) concerned.  </a:t>
            </a:r>
          </a:p>
          <a:p>
            <a:r>
              <a:rPr lang="en-US" sz="2000" dirty="0" smtClean="0"/>
              <a:t>Whatever </a:t>
            </a:r>
            <a:r>
              <a:rPr lang="en-US" sz="2000" dirty="0"/>
              <a:t>procedure is </a:t>
            </a:r>
            <a:r>
              <a:rPr lang="en-US" sz="2000" dirty="0" smtClean="0"/>
              <a:t>followed, </a:t>
            </a:r>
            <a:r>
              <a:rPr lang="en-US" sz="2000" dirty="0" smtClean="0">
                <a:solidFill>
                  <a:srgbClr val="FF0000"/>
                </a:solidFill>
              </a:rPr>
              <a:t>carry </a:t>
            </a:r>
            <a:r>
              <a:rPr lang="en-US" sz="2000" dirty="0">
                <a:solidFill>
                  <a:srgbClr val="FF0000"/>
                </a:solidFill>
              </a:rPr>
              <a:t>out a dry run a few days in advance </a:t>
            </a:r>
            <a:r>
              <a:rPr lang="en-US" sz="2000" dirty="0"/>
              <a:t>so that students and proctors both get familiarized with the protocol and possible pitfalls are identified early. </a:t>
            </a:r>
            <a:endParaRPr lang="en-US" sz="2000" dirty="0" smtClean="0"/>
          </a:p>
          <a:p>
            <a:pPr lvl="1"/>
            <a:r>
              <a:rPr lang="en-US" sz="1800" dirty="0"/>
              <a:t>C</a:t>
            </a:r>
            <a:r>
              <a:rPr lang="en-US" sz="1800" dirty="0" smtClean="0"/>
              <a:t>onsider </a:t>
            </a:r>
            <a:r>
              <a:rPr lang="en-US" sz="1800" dirty="0"/>
              <a:t>holding 2 or 3 mock exam sessions, each lasting maybe 5 minutes but on different days, that students can “attend” at their convenience. </a:t>
            </a:r>
            <a:endParaRPr lang="en-US" sz="1800" dirty="0" smtClean="0"/>
          </a:p>
          <a:p>
            <a:pPr lvl="1"/>
            <a:r>
              <a:rPr lang="en-US" sz="1800" dirty="0" smtClean="0"/>
              <a:t>During </a:t>
            </a:r>
            <a:r>
              <a:rPr lang="en-US" sz="1800" dirty="0"/>
              <a:t>this session, you will give out a practice “question” (e.g., “what is your name?”) which students have to “answer” and then upload the answer following the protocol. </a:t>
            </a:r>
            <a:endParaRPr lang="en-US" sz="1800" dirty="0" smtClean="0"/>
          </a:p>
          <a:p>
            <a:pPr lvl="1"/>
            <a:r>
              <a:rPr lang="en-US" sz="1800" dirty="0" smtClean="0"/>
              <a:t>You </a:t>
            </a:r>
            <a:r>
              <a:rPr lang="en-US" sz="1800" dirty="0"/>
              <a:t>may even penalize students who do not attend any practice session. </a:t>
            </a:r>
          </a:p>
          <a:p>
            <a:r>
              <a:rPr lang="en-US" sz="2000" dirty="0" smtClean="0"/>
              <a:t>Inform </a:t>
            </a:r>
            <a:r>
              <a:rPr lang="en-US" sz="2000" dirty="0"/>
              <a:t>students that </a:t>
            </a:r>
            <a:r>
              <a:rPr lang="en-US" sz="2000" dirty="0">
                <a:solidFill>
                  <a:srgbClr val="FF0000"/>
                </a:solidFill>
              </a:rPr>
              <a:t>you reserve the right to contact any student after the exam to ask them to explain their answer to any given question</a:t>
            </a:r>
            <a:r>
              <a:rPr lang="en-US" sz="2000" dirty="0"/>
              <a:t>. Students who cannot provide satisfactory responses to these follow-up orals risk voiding their entire exam</a:t>
            </a:r>
            <a:r>
              <a:rPr lang="en-US" sz="2000" dirty="0" smtClean="0"/>
              <a:t>.</a:t>
            </a:r>
          </a:p>
          <a:p>
            <a:r>
              <a:rPr lang="en-US" sz="2000" dirty="0"/>
              <a:t>Students should </a:t>
            </a:r>
            <a:r>
              <a:rPr lang="en-US" sz="2000" dirty="0" smtClean="0">
                <a:solidFill>
                  <a:srgbClr val="FF0000"/>
                </a:solidFill>
              </a:rPr>
              <a:t>work </a:t>
            </a:r>
            <a:r>
              <a:rPr lang="en-US" sz="2000" dirty="0">
                <a:solidFill>
                  <a:srgbClr val="FF0000"/>
                </a:solidFill>
              </a:rPr>
              <a:t>on the exam alone in a room</a:t>
            </a:r>
            <a:r>
              <a:rPr lang="en-US" sz="2000" dirty="0"/>
              <a:t>.  If students are found sitting together in a room doing the exam (or with anyone who is not an exam participant), they may be considered as having cheated and their exam may be void</a:t>
            </a:r>
            <a:r>
              <a:rPr lang="en-US" sz="2000" dirty="0" smtClean="0"/>
              <a:t>.</a:t>
            </a:r>
            <a:endParaRPr lang="en-US" sz="2000" dirty="0"/>
          </a:p>
        </p:txBody>
      </p:sp>
      <p:sp>
        <p:nvSpPr>
          <p:cNvPr id="4" name="Slide Number Placeholder 3"/>
          <p:cNvSpPr>
            <a:spLocks noGrp="1"/>
          </p:cNvSpPr>
          <p:nvPr>
            <p:ph type="sldNum" sz="quarter" idx="12"/>
          </p:nvPr>
        </p:nvSpPr>
        <p:spPr/>
        <p:txBody>
          <a:bodyPr/>
          <a:lstStyle/>
          <a:p>
            <a:fld id="{20BB075F-7156-4361-A963-58BBBAA2E5CD}" type="slidenum">
              <a:rPr lang="en-US" smtClean="0"/>
              <a:t>4</a:t>
            </a:fld>
            <a:endParaRPr lang="en-US"/>
          </a:p>
        </p:txBody>
      </p:sp>
    </p:spTree>
    <p:extLst>
      <p:ext uri="{BB962C8B-B14F-4D97-AF65-F5344CB8AC3E}">
        <p14:creationId xmlns:p14="http://schemas.microsoft.com/office/powerpoint/2010/main" val="116846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761"/>
            <a:ext cx="10515600" cy="702838"/>
          </a:xfrm>
        </p:spPr>
        <p:txBody>
          <a:bodyPr/>
          <a:lstStyle/>
          <a:p>
            <a:r>
              <a:rPr lang="en-US" b="1" dirty="0" smtClean="0">
                <a:latin typeface="+mn-lt"/>
              </a:rPr>
              <a:t>Using audio and video</a:t>
            </a:r>
            <a:endParaRPr lang="en-US" b="1" dirty="0">
              <a:latin typeface="+mn-lt"/>
            </a:endParaRPr>
          </a:p>
        </p:txBody>
      </p:sp>
      <p:sp>
        <p:nvSpPr>
          <p:cNvPr id="3" name="Content Placeholder 2"/>
          <p:cNvSpPr>
            <a:spLocks noGrp="1"/>
          </p:cNvSpPr>
          <p:nvPr>
            <p:ph idx="1"/>
          </p:nvPr>
        </p:nvSpPr>
        <p:spPr>
          <a:xfrm>
            <a:off x="838200" y="921380"/>
            <a:ext cx="10888456" cy="5255583"/>
          </a:xfrm>
        </p:spPr>
        <p:txBody>
          <a:bodyPr>
            <a:normAutofit/>
          </a:bodyPr>
          <a:lstStyle/>
          <a:p>
            <a:r>
              <a:rPr lang="en-US" sz="2000" dirty="0" smtClean="0">
                <a:solidFill>
                  <a:srgbClr val="FF0000"/>
                </a:solidFill>
              </a:rPr>
              <a:t>Record </a:t>
            </a:r>
            <a:r>
              <a:rPr lang="en-US" sz="2000" dirty="0">
                <a:solidFill>
                  <a:srgbClr val="FF0000"/>
                </a:solidFill>
              </a:rPr>
              <a:t>the </a:t>
            </a:r>
            <a:r>
              <a:rPr lang="en-US" sz="2000" dirty="0" smtClean="0">
                <a:solidFill>
                  <a:srgbClr val="FF0000"/>
                </a:solidFill>
              </a:rPr>
              <a:t>exam </a:t>
            </a:r>
            <a:r>
              <a:rPr lang="en-US" sz="2000" smtClean="0"/>
              <a:t>using Zoom (in Gallery view, 7x7 mode). </a:t>
            </a:r>
            <a:endParaRPr lang="en-US" sz="2000" dirty="0" smtClean="0"/>
          </a:p>
          <a:p>
            <a:pPr lvl="1"/>
            <a:r>
              <a:rPr lang="en-US" sz="1800" dirty="0" smtClean="0"/>
              <a:t>Make </a:t>
            </a:r>
            <a:r>
              <a:rPr lang="en-US" sz="1800" dirty="0"/>
              <a:t>sure you have informed the students that the entire session </a:t>
            </a:r>
            <a:r>
              <a:rPr lang="en-US" sz="1800" dirty="0" smtClean="0"/>
              <a:t>will be recorded</a:t>
            </a:r>
            <a:r>
              <a:rPr lang="en-US" sz="1800" dirty="0"/>
              <a:t>. </a:t>
            </a:r>
            <a:endParaRPr lang="en-US" sz="1600" dirty="0"/>
          </a:p>
          <a:p>
            <a:r>
              <a:rPr lang="en-US" sz="2000" dirty="0" smtClean="0"/>
              <a:t>Ask </a:t>
            </a:r>
            <a:r>
              <a:rPr lang="en-US" sz="2000" dirty="0"/>
              <a:t>students to change their Zoom account name to their Official Name + Student ID. </a:t>
            </a:r>
          </a:p>
          <a:p>
            <a:r>
              <a:rPr lang="en-US" sz="2000" dirty="0" smtClean="0"/>
              <a:t>Use </a:t>
            </a:r>
            <a:r>
              <a:rPr lang="en-US" sz="2000" dirty="0"/>
              <a:t>Zoom in meeting mode in “gallery view”, so you and TAs can keep an eye on ~25 students at a time (and they don’t know whether you are watching or not).</a:t>
            </a:r>
          </a:p>
          <a:p>
            <a:r>
              <a:rPr lang="en-US" sz="2000" dirty="0" smtClean="0"/>
              <a:t>Ensure </a:t>
            </a:r>
            <a:r>
              <a:rPr lang="en-US" sz="2000" dirty="0"/>
              <a:t>that </a:t>
            </a:r>
            <a:r>
              <a:rPr lang="en-US" sz="2000" dirty="0">
                <a:solidFill>
                  <a:srgbClr val="FF0000"/>
                </a:solidFill>
              </a:rPr>
              <a:t>all students have their microphones on </a:t>
            </a:r>
            <a:r>
              <a:rPr lang="en-US" sz="2000" dirty="0"/>
              <a:t>(so you can hear any conversation at their end).</a:t>
            </a:r>
          </a:p>
          <a:p>
            <a:pPr lvl="1"/>
            <a:r>
              <a:rPr lang="en-US" sz="1800" dirty="0" smtClean="0"/>
              <a:t>Students </a:t>
            </a:r>
            <a:r>
              <a:rPr lang="en-US" sz="1800" dirty="0"/>
              <a:t>should not speak at any time during the exam.  Any suspicious activities (including reading the questions </a:t>
            </a:r>
            <a:r>
              <a:rPr lang="en-US" sz="1800" dirty="0" smtClean="0"/>
              <a:t>aloud) </a:t>
            </a:r>
            <a:r>
              <a:rPr lang="en-US" sz="1800" dirty="0"/>
              <a:t>may lead to voidance of the exam.</a:t>
            </a:r>
          </a:p>
          <a:p>
            <a:r>
              <a:rPr lang="en-US" sz="2000" dirty="0" smtClean="0"/>
              <a:t>Instruct </a:t>
            </a:r>
            <a:r>
              <a:rPr lang="en-US" sz="2000" dirty="0"/>
              <a:t>students that they should </a:t>
            </a:r>
            <a:r>
              <a:rPr lang="en-US" sz="2000" dirty="0">
                <a:solidFill>
                  <a:srgbClr val="FF0000"/>
                </a:solidFill>
              </a:rPr>
              <a:t>show their faces clearly </a:t>
            </a:r>
            <a:r>
              <a:rPr lang="en-US" sz="2000" dirty="0"/>
              <a:t>on the camera at all time. </a:t>
            </a:r>
            <a:endParaRPr lang="en-US" sz="2000" dirty="0" smtClean="0"/>
          </a:p>
          <a:p>
            <a:pPr lvl="1"/>
            <a:r>
              <a:rPr lang="en-US" sz="1800" dirty="0" smtClean="0"/>
              <a:t>Some </a:t>
            </a:r>
            <a:r>
              <a:rPr lang="en-US" sz="1800" dirty="0"/>
              <a:t>students may have Zoom on their phones, and the phone may not be aimed directly at the face. </a:t>
            </a:r>
            <a:r>
              <a:rPr lang="en-US" sz="1800" dirty="0" smtClean="0"/>
              <a:t>They should </a:t>
            </a:r>
            <a:r>
              <a:rPr lang="en-US" sz="1800" dirty="0"/>
              <a:t>ensure the phone actually shows their face. </a:t>
            </a:r>
          </a:p>
          <a:p>
            <a:r>
              <a:rPr lang="en-US" sz="2000" dirty="0" smtClean="0"/>
              <a:t>Students </a:t>
            </a:r>
            <a:r>
              <a:rPr lang="en-US" sz="2000" dirty="0"/>
              <a:t>should </a:t>
            </a:r>
            <a:r>
              <a:rPr lang="en-US" sz="2000" dirty="0" smtClean="0">
                <a:solidFill>
                  <a:srgbClr val="FF0000"/>
                </a:solidFill>
              </a:rPr>
              <a:t>check </a:t>
            </a:r>
            <a:r>
              <a:rPr lang="en-US" sz="2000" dirty="0">
                <a:solidFill>
                  <a:srgbClr val="FF0000"/>
                </a:solidFill>
              </a:rPr>
              <a:t>for messages from the </a:t>
            </a:r>
            <a:r>
              <a:rPr lang="en-US" sz="2000" dirty="0" smtClean="0">
                <a:solidFill>
                  <a:srgbClr val="FF0000"/>
                </a:solidFill>
              </a:rPr>
              <a:t>instructor </a:t>
            </a:r>
            <a:r>
              <a:rPr lang="en-US" sz="2000" dirty="0">
                <a:solidFill>
                  <a:srgbClr val="FF0000"/>
                </a:solidFill>
              </a:rPr>
              <a:t>from time to time</a:t>
            </a:r>
            <a:r>
              <a:rPr lang="en-US" sz="2000" dirty="0"/>
              <a:t>. </a:t>
            </a:r>
            <a:r>
              <a:rPr lang="en-US" sz="2000" dirty="0" smtClean="0"/>
              <a:t>You might </a:t>
            </a:r>
            <a:r>
              <a:rPr lang="en-US" sz="2000" dirty="0"/>
              <a:t>want to contact them because their camera is off or </a:t>
            </a:r>
            <a:r>
              <a:rPr lang="en-US" sz="2000" dirty="0" smtClean="0"/>
              <a:t>misdirected, </a:t>
            </a:r>
            <a:r>
              <a:rPr lang="en-US" sz="2000" dirty="0"/>
              <a:t>and they should not be able to give the excuse that they did not know the instructor was trying to contact them.</a:t>
            </a:r>
          </a:p>
          <a:p>
            <a:pPr lvl="1"/>
            <a:r>
              <a:rPr lang="en-US" sz="1800" dirty="0" smtClean="0"/>
              <a:t>You </a:t>
            </a:r>
            <a:r>
              <a:rPr lang="en-US" sz="1800" dirty="0"/>
              <a:t>might want to ask students (randomly selected, or those you suspect) to lean back and move their camera from side to side to show that they really are alone</a:t>
            </a:r>
            <a:r>
              <a:rPr lang="en-US" sz="1800" dirty="0" smtClean="0"/>
              <a:t>.</a:t>
            </a:r>
            <a:endParaRPr lang="en-US" sz="1600" dirty="0"/>
          </a:p>
        </p:txBody>
      </p:sp>
      <p:sp>
        <p:nvSpPr>
          <p:cNvPr id="4" name="Slide Number Placeholder 3"/>
          <p:cNvSpPr>
            <a:spLocks noGrp="1"/>
          </p:cNvSpPr>
          <p:nvPr>
            <p:ph type="sldNum" sz="quarter" idx="12"/>
          </p:nvPr>
        </p:nvSpPr>
        <p:spPr/>
        <p:txBody>
          <a:bodyPr/>
          <a:lstStyle/>
          <a:p>
            <a:fld id="{20BB075F-7156-4361-A963-58BBBAA2E5CD}" type="slidenum">
              <a:rPr lang="en-US" smtClean="0"/>
              <a:t>5</a:t>
            </a:fld>
            <a:endParaRPr lang="en-US"/>
          </a:p>
        </p:txBody>
      </p:sp>
    </p:spTree>
    <p:extLst>
      <p:ext uri="{BB962C8B-B14F-4D97-AF65-F5344CB8AC3E}">
        <p14:creationId xmlns:p14="http://schemas.microsoft.com/office/powerpoint/2010/main" val="20283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3642"/>
            <a:ext cx="10515600" cy="758680"/>
          </a:xfrm>
        </p:spPr>
        <p:txBody>
          <a:bodyPr/>
          <a:lstStyle/>
          <a:p>
            <a:r>
              <a:rPr lang="en-US" b="1" dirty="0" smtClean="0">
                <a:latin typeface="+mn-lt"/>
              </a:rPr>
              <a:t>Structuring and administering the exam</a:t>
            </a:r>
            <a:endParaRPr lang="en-US" b="1" dirty="0">
              <a:latin typeface="+mn-lt"/>
            </a:endParaRPr>
          </a:p>
        </p:txBody>
      </p:sp>
      <p:sp>
        <p:nvSpPr>
          <p:cNvPr id="3" name="Content Placeholder 2"/>
          <p:cNvSpPr>
            <a:spLocks noGrp="1"/>
          </p:cNvSpPr>
          <p:nvPr>
            <p:ph idx="1"/>
          </p:nvPr>
        </p:nvSpPr>
        <p:spPr>
          <a:xfrm>
            <a:off x="838200" y="1052957"/>
            <a:ext cx="11111821" cy="5234641"/>
          </a:xfrm>
        </p:spPr>
        <p:txBody>
          <a:bodyPr>
            <a:normAutofit/>
          </a:bodyPr>
          <a:lstStyle/>
          <a:p>
            <a:r>
              <a:rPr lang="en-US" sz="2200" dirty="0"/>
              <a:t>Right at the beginning of the exam, all students should </a:t>
            </a:r>
            <a:r>
              <a:rPr lang="en-US" sz="2200" dirty="0">
                <a:solidFill>
                  <a:srgbClr val="FF0000"/>
                </a:solidFill>
              </a:rPr>
              <a:t>sign an honor code </a:t>
            </a:r>
            <a:r>
              <a:rPr lang="en-US" sz="2200" dirty="0"/>
              <a:t>declaring that their work is solely their own and they have not communicated with anyone other than the instructor and proctors </a:t>
            </a:r>
            <a:r>
              <a:rPr lang="en-US" sz="2200" dirty="0" smtClean="0"/>
              <a:t>in </a:t>
            </a:r>
            <a:r>
              <a:rPr lang="en-US" sz="2200" dirty="0"/>
              <a:t>any way during the exam. </a:t>
            </a:r>
            <a:r>
              <a:rPr lang="en-US" sz="2200" dirty="0" smtClean="0"/>
              <a:t>If they have, </a:t>
            </a:r>
            <a:r>
              <a:rPr lang="en-US" sz="2200" dirty="0"/>
              <a:t>their exam will be void</a:t>
            </a:r>
            <a:r>
              <a:rPr lang="en-US" sz="2200" dirty="0" smtClean="0"/>
              <a:t>.</a:t>
            </a:r>
          </a:p>
          <a:p>
            <a:r>
              <a:rPr lang="en-US" sz="2200" dirty="0"/>
              <a:t>The two best options to administer the exam are Qualtrics (the online survey system) and Canvas. Qualtrics is more powerful, but Canvas may be more familiar</a:t>
            </a:r>
            <a:r>
              <a:rPr lang="en-US" sz="2200" dirty="0" smtClean="0"/>
              <a:t>.</a:t>
            </a:r>
          </a:p>
          <a:p>
            <a:r>
              <a:rPr lang="en-US" sz="2200" dirty="0" smtClean="0">
                <a:solidFill>
                  <a:srgbClr val="FF0000"/>
                </a:solidFill>
              </a:rPr>
              <a:t>Create </a:t>
            </a:r>
            <a:r>
              <a:rPr lang="en-US" sz="2200" dirty="0">
                <a:solidFill>
                  <a:srgbClr val="FF0000"/>
                </a:solidFill>
              </a:rPr>
              <a:t>different versions of the exam</a:t>
            </a:r>
            <a:r>
              <a:rPr lang="en-US" sz="2200" dirty="0"/>
              <a:t>, containing nominally different </a:t>
            </a:r>
            <a:r>
              <a:rPr lang="en-US" sz="2200" dirty="0" smtClean="0"/>
              <a:t>questions</a:t>
            </a:r>
            <a:endParaRPr lang="en-US" sz="2200" dirty="0"/>
          </a:p>
          <a:p>
            <a:r>
              <a:rPr lang="en-US" sz="2200" dirty="0" smtClean="0">
                <a:solidFill>
                  <a:srgbClr val="FF0000"/>
                </a:solidFill>
              </a:rPr>
              <a:t>Randomize </a:t>
            </a:r>
            <a:r>
              <a:rPr lang="en-US" sz="2200" dirty="0">
                <a:solidFill>
                  <a:srgbClr val="FF0000"/>
                </a:solidFill>
              </a:rPr>
              <a:t>the order of questions</a:t>
            </a:r>
            <a:r>
              <a:rPr lang="en-US" sz="2200" dirty="0"/>
              <a:t>, across the exam as a whole, and/or within subsets of questions, so that the question numbers are different for different people.</a:t>
            </a:r>
          </a:p>
          <a:p>
            <a:r>
              <a:rPr lang="en-US" sz="2200" dirty="0" smtClean="0">
                <a:solidFill>
                  <a:srgbClr val="FF0000"/>
                </a:solidFill>
              </a:rPr>
              <a:t>Administer </a:t>
            </a:r>
            <a:r>
              <a:rPr lang="en-US" sz="2200" dirty="0">
                <a:solidFill>
                  <a:srgbClr val="FF0000"/>
                </a:solidFill>
              </a:rPr>
              <a:t>the exam question by </a:t>
            </a:r>
            <a:r>
              <a:rPr lang="en-US" sz="2200" dirty="0" smtClean="0">
                <a:solidFill>
                  <a:srgbClr val="FF0000"/>
                </a:solidFill>
              </a:rPr>
              <a:t>question</a:t>
            </a:r>
          </a:p>
          <a:p>
            <a:pPr lvl="1"/>
            <a:r>
              <a:rPr lang="en-US" sz="2000" dirty="0"/>
              <a:t>If you want to release questions using </a:t>
            </a:r>
            <a:r>
              <a:rPr lang="en-US" sz="2000" dirty="0" smtClean="0"/>
              <a:t>passcodes, write the passcodes in </a:t>
            </a:r>
            <a:r>
              <a:rPr lang="en-US" sz="2000" dirty="0"/>
              <a:t>big letters on a sheet of paper and hold the paper up to your camera. </a:t>
            </a:r>
          </a:p>
          <a:p>
            <a:pPr lvl="0"/>
            <a:r>
              <a:rPr lang="en-US" sz="2200" dirty="0">
                <a:solidFill>
                  <a:srgbClr val="FF0000"/>
                </a:solidFill>
              </a:rPr>
              <a:t>Reduce the length of the exam</a:t>
            </a:r>
            <a:r>
              <a:rPr lang="en-US" sz="2200" dirty="0"/>
              <a:t>, so students have less “free time” to share answers. </a:t>
            </a:r>
            <a:endParaRPr lang="en-US" sz="2200" dirty="0" smtClean="0"/>
          </a:p>
          <a:p>
            <a:pPr lvl="1"/>
            <a:r>
              <a:rPr lang="en-US" sz="2000" dirty="0" smtClean="0"/>
              <a:t>You may need to reduce the </a:t>
            </a:r>
            <a:r>
              <a:rPr lang="en-US" sz="2000" dirty="0"/>
              <a:t>number of questions and </a:t>
            </a:r>
            <a:r>
              <a:rPr lang="en-US" sz="2000" dirty="0" smtClean="0"/>
              <a:t>increase </a:t>
            </a:r>
            <a:r>
              <a:rPr lang="en-US" sz="2000" dirty="0"/>
              <a:t>the points-value of each question. </a:t>
            </a:r>
            <a:endParaRPr lang="en-US" sz="1800" dirty="0"/>
          </a:p>
          <a:p>
            <a:endParaRPr lang="en-US" sz="2000" dirty="0"/>
          </a:p>
          <a:p>
            <a:endParaRPr lang="en-US" sz="2000" dirty="0"/>
          </a:p>
          <a:p>
            <a:pPr marL="0" indent="0">
              <a:buNone/>
            </a:pPr>
            <a:endParaRPr lang="en-US" dirty="0"/>
          </a:p>
        </p:txBody>
      </p:sp>
      <p:sp>
        <p:nvSpPr>
          <p:cNvPr id="4" name="Slide Number Placeholder 3"/>
          <p:cNvSpPr>
            <a:spLocks noGrp="1"/>
          </p:cNvSpPr>
          <p:nvPr>
            <p:ph type="sldNum" sz="quarter" idx="12"/>
          </p:nvPr>
        </p:nvSpPr>
        <p:spPr/>
        <p:txBody>
          <a:bodyPr/>
          <a:lstStyle/>
          <a:p>
            <a:fld id="{20BB075F-7156-4361-A963-58BBBAA2E5CD}" type="slidenum">
              <a:rPr lang="en-US" smtClean="0"/>
              <a:t>6</a:t>
            </a:fld>
            <a:endParaRPr lang="en-US"/>
          </a:p>
        </p:txBody>
      </p:sp>
    </p:spTree>
    <p:extLst>
      <p:ext uri="{BB962C8B-B14F-4D97-AF65-F5344CB8AC3E}">
        <p14:creationId xmlns:p14="http://schemas.microsoft.com/office/powerpoint/2010/main" val="364873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879"/>
            <a:ext cx="10515600" cy="1325563"/>
          </a:xfrm>
        </p:spPr>
        <p:txBody>
          <a:bodyPr/>
          <a:lstStyle/>
          <a:p>
            <a:r>
              <a:rPr lang="en-US" b="1" dirty="0" smtClean="0">
                <a:latin typeface="+mn-lt"/>
              </a:rPr>
              <a:t>Submitting the answers</a:t>
            </a:r>
            <a:endParaRPr lang="en-US" b="1" dirty="0">
              <a:latin typeface="+mn-lt"/>
            </a:endParaRPr>
          </a:p>
        </p:txBody>
      </p:sp>
      <p:sp>
        <p:nvSpPr>
          <p:cNvPr id="3" name="Content Placeholder 2"/>
          <p:cNvSpPr>
            <a:spLocks noGrp="1"/>
          </p:cNvSpPr>
          <p:nvPr>
            <p:ph idx="1"/>
          </p:nvPr>
        </p:nvSpPr>
        <p:spPr>
          <a:xfrm>
            <a:off x="838200" y="1479665"/>
            <a:ext cx="10958258" cy="4697298"/>
          </a:xfrm>
        </p:spPr>
        <p:txBody>
          <a:bodyPr>
            <a:normAutofit/>
          </a:bodyPr>
          <a:lstStyle/>
          <a:p>
            <a:pPr lvl="0"/>
            <a:r>
              <a:rPr lang="en-US" sz="2000" dirty="0" smtClean="0"/>
              <a:t>Get </a:t>
            </a:r>
            <a:r>
              <a:rPr lang="en-US" sz="2000" dirty="0"/>
              <a:t>students to </a:t>
            </a:r>
            <a:r>
              <a:rPr lang="en-US" sz="2000" dirty="0">
                <a:solidFill>
                  <a:srgbClr val="FF0000"/>
                </a:solidFill>
              </a:rPr>
              <a:t>submit the answers as they go</a:t>
            </a:r>
            <a:r>
              <a:rPr lang="en-US" sz="2000" dirty="0"/>
              <a:t>, rather than all the answers at the end of the exam. </a:t>
            </a:r>
            <a:endParaRPr lang="en-US" sz="2000" dirty="0" smtClean="0"/>
          </a:p>
          <a:p>
            <a:pPr lvl="1"/>
            <a:r>
              <a:rPr lang="en-US" sz="1800" dirty="0" smtClean="0"/>
              <a:t>Unfortunately</a:t>
            </a:r>
            <a:r>
              <a:rPr lang="en-US" sz="1800" dirty="0"/>
              <a:t>, on Canvas, all files submitted previously must be submitted again, so this is a problem. </a:t>
            </a:r>
            <a:endParaRPr lang="en-US" sz="1800" dirty="0" smtClean="0"/>
          </a:p>
          <a:p>
            <a:pPr lvl="0"/>
            <a:endParaRPr lang="en-US" sz="2000" dirty="0" smtClean="0"/>
          </a:p>
          <a:p>
            <a:pPr lvl="0"/>
            <a:r>
              <a:rPr lang="en-US" sz="2000" dirty="0" smtClean="0"/>
              <a:t>Ask </a:t>
            </a:r>
            <a:r>
              <a:rPr lang="en-US" sz="2000" dirty="0"/>
              <a:t>students to do their calculations by hand on blank sheets of paper, and write their student ID (or some other randomly generated ID, or put their ID card) on the paper. </a:t>
            </a:r>
            <a:endParaRPr lang="en-US" sz="2000" dirty="0" smtClean="0"/>
          </a:p>
          <a:p>
            <a:pPr lvl="1"/>
            <a:r>
              <a:rPr lang="en-US" sz="1800" dirty="0" smtClean="0"/>
              <a:t>They </a:t>
            </a:r>
            <a:r>
              <a:rPr lang="en-US" sz="1800" dirty="0"/>
              <a:t>will need to take photos (but see next point) of these pages and upload / share with you. Thus, even if they share the image with a friend, the friend will need to spend time copying everything down. </a:t>
            </a:r>
            <a:endParaRPr lang="en-US" sz="1600" dirty="0"/>
          </a:p>
          <a:p>
            <a:pPr lvl="0"/>
            <a:endParaRPr lang="en-US" sz="2000" dirty="0" smtClean="0"/>
          </a:p>
          <a:p>
            <a:pPr lvl="0"/>
            <a:r>
              <a:rPr lang="en-US" sz="2000" dirty="0" smtClean="0"/>
              <a:t>Instead </a:t>
            </a:r>
            <a:r>
              <a:rPr lang="en-US" sz="2000" dirty="0"/>
              <a:t>of photos, ask students to </a:t>
            </a:r>
            <a:r>
              <a:rPr lang="en-US" sz="2000" dirty="0">
                <a:solidFill>
                  <a:srgbClr val="FF0000"/>
                </a:solidFill>
              </a:rPr>
              <a:t>install and use a scanner app </a:t>
            </a:r>
            <a:r>
              <a:rPr lang="en-US" sz="2000" dirty="0"/>
              <a:t>(e.g., </a:t>
            </a:r>
            <a:r>
              <a:rPr lang="en-US" sz="2000" dirty="0" err="1"/>
              <a:t>tinyscanner</a:t>
            </a:r>
            <a:r>
              <a:rPr lang="en-US" sz="2000" dirty="0"/>
              <a:t>) on their phones</a:t>
            </a:r>
            <a:r>
              <a:rPr lang="en-US" sz="2000" dirty="0" smtClean="0"/>
              <a:t>.</a:t>
            </a:r>
          </a:p>
          <a:p>
            <a:pPr lvl="1"/>
            <a:r>
              <a:rPr lang="en-US" sz="1800" dirty="0" smtClean="0"/>
              <a:t>This </a:t>
            </a:r>
            <a:r>
              <a:rPr lang="en-US" sz="1800" dirty="0"/>
              <a:t>creates pdfs which are have </a:t>
            </a:r>
            <a:r>
              <a:rPr lang="en-US" sz="1800" dirty="0">
                <a:solidFill>
                  <a:srgbClr val="FF0000"/>
                </a:solidFill>
              </a:rPr>
              <a:t>much smaller file sizes </a:t>
            </a:r>
            <a:r>
              <a:rPr lang="en-US" sz="1800" dirty="0"/>
              <a:t>than jpegs, greatly reducing problems in transmission of answers (especially for students who have poor </a:t>
            </a:r>
            <a:r>
              <a:rPr lang="en-US" sz="1800" dirty="0" err="1"/>
              <a:t>wifi</a:t>
            </a:r>
            <a:r>
              <a:rPr lang="en-US" sz="1800" dirty="0"/>
              <a:t>). </a:t>
            </a:r>
            <a:endParaRPr lang="en-US" sz="1800" dirty="0" smtClean="0"/>
          </a:p>
          <a:p>
            <a:pPr lvl="1"/>
            <a:r>
              <a:rPr lang="en-US" sz="1800" dirty="0" smtClean="0">
                <a:solidFill>
                  <a:srgbClr val="FF0000"/>
                </a:solidFill>
              </a:rPr>
              <a:t>This should be </a:t>
            </a:r>
            <a:r>
              <a:rPr lang="en-US" sz="1800" dirty="0">
                <a:solidFill>
                  <a:srgbClr val="FF0000"/>
                </a:solidFill>
              </a:rPr>
              <a:t>rehearsed beforehand</a:t>
            </a:r>
            <a:r>
              <a:rPr lang="en-US" sz="1800" dirty="0"/>
              <a:t>, because you do not want late submissions. There is no way to tell a late submission caused by poor </a:t>
            </a:r>
            <a:r>
              <a:rPr lang="en-US" sz="1800" dirty="0" err="1"/>
              <a:t>wifi</a:t>
            </a:r>
            <a:r>
              <a:rPr lang="en-US" sz="1800" dirty="0"/>
              <a:t> from late submission due to unauthorized collusion. </a:t>
            </a:r>
          </a:p>
        </p:txBody>
      </p:sp>
      <p:sp>
        <p:nvSpPr>
          <p:cNvPr id="4" name="Slide Number Placeholder 3"/>
          <p:cNvSpPr>
            <a:spLocks noGrp="1"/>
          </p:cNvSpPr>
          <p:nvPr>
            <p:ph type="sldNum" sz="quarter" idx="12"/>
          </p:nvPr>
        </p:nvSpPr>
        <p:spPr/>
        <p:txBody>
          <a:bodyPr/>
          <a:lstStyle/>
          <a:p>
            <a:fld id="{20BB075F-7156-4361-A963-58BBBAA2E5CD}" type="slidenum">
              <a:rPr lang="en-US" smtClean="0"/>
              <a:t>7</a:t>
            </a:fld>
            <a:endParaRPr lang="en-US"/>
          </a:p>
        </p:txBody>
      </p:sp>
    </p:spTree>
    <p:extLst>
      <p:ext uri="{BB962C8B-B14F-4D97-AF65-F5344CB8AC3E}">
        <p14:creationId xmlns:p14="http://schemas.microsoft.com/office/powerpoint/2010/main" val="266836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02"/>
            <a:ext cx="10515600" cy="1325563"/>
          </a:xfrm>
        </p:spPr>
        <p:txBody>
          <a:bodyPr/>
          <a:lstStyle/>
          <a:p>
            <a:r>
              <a:rPr lang="en-US" b="1" dirty="0" smtClean="0">
                <a:latin typeface="+mn-lt"/>
              </a:rPr>
              <a:t>Miscellaneous points</a:t>
            </a:r>
            <a:endParaRPr lang="en-US" b="1" dirty="0">
              <a:latin typeface="+mn-lt"/>
            </a:endParaRPr>
          </a:p>
        </p:txBody>
      </p:sp>
      <p:sp>
        <p:nvSpPr>
          <p:cNvPr id="3" name="Content Placeholder 2"/>
          <p:cNvSpPr>
            <a:spLocks noGrp="1"/>
          </p:cNvSpPr>
          <p:nvPr>
            <p:ph idx="1"/>
          </p:nvPr>
        </p:nvSpPr>
        <p:spPr>
          <a:xfrm>
            <a:off x="838199" y="1277368"/>
            <a:ext cx="10895437" cy="4899595"/>
          </a:xfrm>
        </p:spPr>
        <p:txBody>
          <a:bodyPr/>
          <a:lstStyle/>
          <a:p>
            <a:pPr lvl="0"/>
            <a:r>
              <a:rPr lang="en-US" sz="2000" dirty="0" smtClean="0"/>
              <a:t>Take screenshots or photos or videos of </a:t>
            </a:r>
            <a:r>
              <a:rPr lang="en-US" sz="2000" dirty="0"/>
              <a:t>the screen if </a:t>
            </a:r>
            <a:r>
              <a:rPr lang="en-US" sz="2000" dirty="0" smtClean="0"/>
              <a:t>you see anything </a:t>
            </a:r>
            <a:r>
              <a:rPr lang="en-US" sz="2000" dirty="0"/>
              <a:t>unusual, </a:t>
            </a:r>
            <a:r>
              <a:rPr lang="en-US" sz="2000" dirty="0" smtClean="0"/>
              <a:t>as these may </a:t>
            </a:r>
            <a:r>
              <a:rPr lang="en-US" sz="2000" dirty="0"/>
              <a:t>be </a:t>
            </a:r>
            <a:r>
              <a:rPr lang="en-US" sz="2000" dirty="0" smtClean="0"/>
              <a:t>used as evidence </a:t>
            </a:r>
            <a:r>
              <a:rPr lang="en-US" sz="2000" dirty="0"/>
              <a:t>for </a:t>
            </a:r>
            <a:r>
              <a:rPr lang="en-US" sz="2000" dirty="0" smtClean="0"/>
              <a:t>cheating.</a:t>
            </a:r>
          </a:p>
          <a:p>
            <a:pPr lvl="0"/>
            <a:endParaRPr lang="en-US" sz="2000" dirty="0"/>
          </a:p>
          <a:p>
            <a:pPr lvl="0"/>
            <a:r>
              <a:rPr lang="en-US" sz="2000" dirty="0" smtClean="0"/>
              <a:t>Some </a:t>
            </a:r>
            <a:r>
              <a:rPr lang="en-US" sz="2000" dirty="0"/>
              <a:t>students may express a concern that others may hire another person to do the exam for him/her by connecting two monitors and </a:t>
            </a:r>
            <a:r>
              <a:rPr lang="en-US" sz="2000" dirty="0" err="1"/>
              <a:t>mouses</a:t>
            </a:r>
            <a:r>
              <a:rPr lang="en-US" sz="2000" dirty="0"/>
              <a:t>.  You may instruct </a:t>
            </a:r>
            <a:r>
              <a:rPr lang="en-US" sz="2000" dirty="0" smtClean="0"/>
              <a:t>students </a:t>
            </a:r>
            <a:r>
              <a:rPr lang="en-US" sz="2000" dirty="0"/>
              <a:t>to share their screens besides showing their faces in front of the camera so that all suspicious activities are recorded in case of problems.  Also, you may ask the students to show their handwritten papers to the screen to confirm that it is their handwriting and work before uploading.</a:t>
            </a:r>
          </a:p>
          <a:p>
            <a:pPr lvl="0"/>
            <a:endParaRPr lang="en-US" sz="2000" dirty="0" smtClean="0"/>
          </a:p>
          <a:p>
            <a:pPr lvl="0"/>
            <a:r>
              <a:rPr lang="en-US" sz="2000" dirty="0" smtClean="0"/>
              <a:t>If </a:t>
            </a:r>
            <a:r>
              <a:rPr lang="en-US" sz="2000" dirty="0"/>
              <a:t>you have essay questions, inform students that all answers may be run through a professional plagiarism detector. </a:t>
            </a:r>
            <a:endParaRPr lang="en-US" sz="2000" dirty="0" smtClean="0"/>
          </a:p>
          <a:p>
            <a:pPr lvl="0"/>
            <a:endParaRPr lang="en-US" sz="2000" dirty="0"/>
          </a:p>
          <a:p>
            <a:pPr lvl="0"/>
            <a:r>
              <a:rPr lang="en-US" sz="2000" i="1" dirty="0" smtClean="0">
                <a:solidFill>
                  <a:srgbClr val="FF0000"/>
                </a:solidFill>
              </a:rPr>
              <a:t>If you have any </a:t>
            </a:r>
            <a:r>
              <a:rPr lang="en-US" sz="2000" i="1" dirty="0">
                <a:solidFill>
                  <a:srgbClr val="FF0000"/>
                </a:solidFill>
              </a:rPr>
              <a:t>additional tips and recommendations, </a:t>
            </a:r>
            <a:r>
              <a:rPr lang="en-US" sz="2000" i="1" dirty="0" smtClean="0">
                <a:solidFill>
                  <a:srgbClr val="FF0000"/>
                </a:solidFill>
              </a:rPr>
              <a:t>please share!</a:t>
            </a:r>
            <a:endParaRPr lang="en-US" sz="2000" i="1" dirty="0">
              <a:solidFill>
                <a:srgbClr val="FF0000"/>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20BB075F-7156-4361-A963-58BBBAA2E5CD}" type="slidenum">
              <a:rPr lang="en-US" smtClean="0"/>
              <a:t>8</a:t>
            </a:fld>
            <a:endParaRPr lang="en-US"/>
          </a:p>
        </p:txBody>
      </p:sp>
    </p:spTree>
    <p:extLst>
      <p:ext uri="{BB962C8B-B14F-4D97-AF65-F5344CB8AC3E}">
        <p14:creationId xmlns:p14="http://schemas.microsoft.com/office/powerpoint/2010/main" val="57438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98480"/>
            <a:ext cx="10515600" cy="1325563"/>
          </a:xfrm>
        </p:spPr>
        <p:txBody>
          <a:bodyPr/>
          <a:lstStyle/>
          <a:p>
            <a:pPr algn="ctr"/>
            <a:r>
              <a:rPr lang="en-US" dirty="0" smtClean="0"/>
              <a:t>Questions?</a:t>
            </a:r>
            <a:endParaRPr lang="en-US" dirty="0"/>
          </a:p>
        </p:txBody>
      </p:sp>
      <p:sp>
        <p:nvSpPr>
          <p:cNvPr id="3" name="Content Placeholder 2"/>
          <p:cNvSpPr>
            <a:spLocks noGrp="1"/>
          </p:cNvSpPr>
          <p:nvPr>
            <p:ph idx="1"/>
          </p:nvPr>
        </p:nvSpPr>
        <p:spPr>
          <a:xfrm>
            <a:off x="838200" y="4236953"/>
            <a:ext cx="10515600" cy="1940010"/>
          </a:xfrm>
        </p:spPr>
        <p:txBody>
          <a:bodyPr/>
          <a:lstStyle/>
          <a:p>
            <a:endParaRPr lang="en-US" dirty="0"/>
          </a:p>
        </p:txBody>
      </p:sp>
      <p:sp>
        <p:nvSpPr>
          <p:cNvPr id="4" name="Slide Number Placeholder 3"/>
          <p:cNvSpPr>
            <a:spLocks noGrp="1"/>
          </p:cNvSpPr>
          <p:nvPr>
            <p:ph type="sldNum" sz="quarter" idx="12"/>
          </p:nvPr>
        </p:nvSpPr>
        <p:spPr/>
        <p:txBody>
          <a:bodyPr/>
          <a:lstStyle/>
          <a:p>
            <a:fld id="{20BB075F-7156-4361-A963-58BBBAA2E5CD}" type="slidenum">
              <a:rPr lang="en-US" smtClean="0"/>
              <a:t>9</a:t>
            </a:fld>
            <a:endParaRPr lang="en-US"/>
          </a:p>
        </p:txBody>
      </p:sp>
    </p:spTree>
    <p:extLst>
      <p:ext uri="{BB962C8B-B14F-4D97-AF65-F5344CB8AC3E}">
        <p14:creationId xmlns:p14="http://schemas.microsoft.com/office/powerpoint/2010/main" val="1696470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HKUST Business School PPT template_16to9_Aug 2018_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KUS Business School PPT template (16to9) (Aug 2018)" id="{94F1FD5A-185B-49E8-817B-B33468AD9555}" vid="{9A94D7F3-B93D-4202-A62C-169BCABD1E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HKUST Business School PPT template_16to9_Aug 2018_B</Template>
  <TotalTime>361</TotalTime>
  <Words>1180</Words>
  <Application>Microsoft Office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PMingLiU</vt:lpstr>
      <vt:lpstr>HKUST Business School PPT template_16to9_Aug 2018_B</vt:lpstr>
      <vt:lpstr>Recommendations for Conducting Online Exams  Zoom session February 4, 2020</vt:lpstr>
      <vt:lpstr>Agenda</vt:lpstr>
      <vt:lpstr>First and foremost</vt:lpstr>
      <vt:lpstr>Before the exam</vt:lpstr>
      <vt:lpstr>Using audio and video</vt:lpstr>
      <vt:lpstr>Structuring and administering the exam</vt:lpstr>
      <vt:lpstr>Submitting the answers</vt:lpstr>
      <vt:lpstr>Miscellaneous points</vt:lpstr>
      <vt:lpstr>Questions?</vt:lpstr>
      <vt:lpstr>Good luck!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HKUST Business School</dc:creator>
  <cp:lastModifiedBy>MUKHOPADHYAY, Anirban</cp:lastModifiedBy>
  <cp:revision>57</cp:revision>
  <dcterms:created xsi:type="dcterms:W3CDTF">2018-08-22T09:25:42Z</dcterms:created>
  <dcterms:modified xsi:type="dcterms:W3CDTF">2020-02-10T09:18:21Z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